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57" r:id="rId3"/>
    <p:sldId id="258" r:id="rId4"/>
    <p:sldId id="723" r:id="rId5"/>
    <p:sldId id="712" r:id="rId6"/>
    <p:sldId id="701" r:id="rId7"/>
    <p:sldId id="721" r:id="rId8"/>
    <p:sldId id="720" r:id="rId9"/>
    <p:sldId id="714" r:id="rId10"/>
    <p:sldId id="715" r:id="rId11"/>
    <p:sldId id="718" r:id="rId12"/>
    <p:sldId id="722" r:id="rId13"/>
    <p:sldId id="693" r:id="rId14"/>
    <p:sldId id="702" r:id="rId15"/>
    <p:sldId id="704" r:id="rId16"/>
    <p:sldId id="696" r:id="rId17"/>
    <p:sldId id="700" r:id="rId18"/>
    <p:sldId id="707" r:id="rId19"/>
    <p:sldId id="559" r:id="rId20"/>
    <p:sldId id="710" r:id="rId21"/>
  </p:sldIdLst>
  <p:sldSz cx="9144000" cy="6858000" type="screen4x3"/>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00"/>
    <a:srgbClr val="C220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022" autoAdjust="0"/>
    <p:restoredTop sz="66157" autoAdjust="0"/>
  </p:normalViewPr>
  <p:slideViewPr>
    <p:cSldViewPr snapToGrid="0" snapToObjects="1">
      <p:cViewPr varScale="1">
        <p:scale>
          <a:sx n="75" d="100"/>
          <a:sy n="75" d="100"/>
        </p:scale>
        <p:origin x="2232" y="72"/>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80" d="100"/>
          <a:sy n="80" d="100"/>
        </p:scale>
        <p:origin x="2982" y="11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nl-NL" dirty="0"/>
          </a:p>
        </p:txBody>
      </p:sp>
      <p:sp>
        <p:nvSpPr>
          <p:cNvPr id="3" name="Tijdelijke aanduiding voor datum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854D24D2-A5CB-4495-9224-0383B66E237D}" type="datetimeFigureOut">
              <a:rPr lang="nl-NL" smtClean="0"/>
              <a:t>04-05-2020</a:t>
            </a:fld>
            <a:endParaRPr lang="nl-NL" dirty="0"/>
          </a:p>
        </p:txBody>
      </p:sp>
      <p:sp>
        <p:nvSpPr>
          <p:cNvPr id="4" name="Tijdelijke aanduiding voor dia-afbeelding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nl-NL" dirty="0"/>
          </a:p>
        </p:txBody>
      </p:sp>
      <p:sp>
        <p:nvSpPr>
          <p:cNvPr id="5" name="Tijdelijke aanduiding voor notities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lang="nl-NL" dirty="0"/>
          </a:p>
        </p:txBody>
      </p:sp>
      <p:sp>
        <p:nvSpPr>
          <p:cNvPr id="7" name="Tijdelijke aanduiding voor dianummer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55E51D9B-1288-4A2E-8A7F-F65B105892BF}" type="slidenum">
              <a:rPr lang="nl-NL" smtClean="0"/>
              <a:t>‹nr.›</a:t>
            </a:fld>
            <a:endParaRPr lang="nl-NL" dirty="0"/>
          </a:p>
        </p:txBody>
      </p:sp>
    </p:spTree>
    <p:extLst>
      <p:ext uri="{BB962C8B-B14F-4D97-AF65-F5344CB8AC3E}">
        <p14:creationId xmlns:p14="http://schemas.microsoft.com/office/powerpoint/2010/main" val="3682352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5E51D9B-1288-4A2E-8A7F-F65B105892BF}" type="slidenum">
              <a:rPr lang="nl-NL" smtClean="0"/>
              <a:t>1</a:t>
            </a:fld>
            <a:endParaRPr lang="nl-NL" dirty="0"/>
          </a:p>
        </p:txBody>
      </p:sp>
    </p:spTree>
    <p:extLst>
      <p:ext uri="{BB962C8B-B14F-4D97-AF65-F5344CB8AC3E}">
        <p14:creationId xmlns:p14="http://schemas.microsoft.com/office/powerpoint/2010/main" val="4039496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latin typeface="Arial" panose="020B0604020202020204" pitchFamily="34" charset="0"/>
              <a:cs typeface="Arial" panose="020B0604020202020204" pitchFamily="34" charset="0"/>
            </a:endParaRPr>
          </a:p>
        </p:txBody>
      </p:sp>
      <p:sp>
        <p:nvSpPr>
          <p:cNvPr id="4" name="Tijdelijke aanduiding voor dianummer 3"/>
          <p:cNvSpPr>
            <a:spLocks noGrp="1"/>
          </p:cNvSpPr>
          <p:nvPr>
            <p:ph type="sldNum" sz="quarter" idx="10"/>
          </p:nvPr>
        </p:nvSpPr>
        <p:spPr/>
        <p:txBody>
          <a:bodyPr/>
          <a:lstStyle/>
          <a:p>
            <a:fld id="{55E51D9B-1288-4A2E-8A7F-F65B105892BF}" type="slidenum">
              <a:rPr lang="nl-NL" smtClean="0"/>
              <a:t>2</a:t>
            </a:fld>
            <a:endParaRPr lang="nl-NL" dirty="0"/>
          </a:p>
        </p:txBody>
      </p:sp>
    </p:spTree>
    <p:extLst>
      <p:ext uri="{BB962C8B-B14F-4D97-AF65-F5344CB8AC3E}">
        <p14:creationId xmlns:p14="http://schemas.microsoft.com/office/powerpoint/2010/main" val="39714744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5E51D9B-1288-4A2E-8A7F-F65B105892BF}" type="slidenum">
              <a:rPr lang="nl-NL" smtClean="0"/>
              <a:t>3</a:t>
            </a:fld>
            <a:endParaRPr lang="nl-NL" dirty="0"/>
          </a:p>
        </p:txBody>
      </p:sp>
    </p:spTree>
    <p:extLst>
      <p:ext uri="{BB962C8B-B14F-4D97-AF65-F5344CB8AC3E}">
        <p14:creationId xmlns:p14="http://schemas.microsoft.com/office/powerpoint/2010/main" val="24050240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F72B5E2-FD84-4C4F-9344-969509469683}" type="slidenum">
              <a:rPr lang="nl-NL" smtClean="0"/>
              <a:t>4</a:t>
            </a:fld>
            <a:endParaRPr lang="nl-NL" dirty="0"/>
          </a:p>
        </p:txBody>
      </p:sp>
    </p:spTree>
    <p:extLst>
      <p:ext uri="{BB962C8B-B14F-4D97-AF65-F5344CB8AC3E}">
        <p14:creationId xmlns:p14="http://schemas.microsoft.com/office/powerpoint/2010/main" val="28428983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F72B5E2-FD84-4C4F-9344-969509469683}" type="slidenum">
              <a:rPr lang="nl-NL" smtClean="0"/>
              <a:t>5</a:t>
            </a:fld>
            <a:endParaRPr lang="nl-NL" dirty="0"/>
          </a:p>
        </p:txBody>
      </p:sp>
    </p:spTree>
    <p:extLst>
      <p:ext uri="{BB962C8B-B14F-4D97-AF65-F5344CB8AC3E}">
        <p14:creationId xmlns:p14="http://schemas.microsoft.com/office/powerpoint/2010/main" val="4260759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b="1" dirty="0"/>
          </a:p>
        </p:txBody>
      </p:sp>
      <p:sp>
        <p:nvSpPr>
          <p:cNvPr id="4" name="Tijdelijke aanduiding voor dianummer 3"/>
          <p:cNvSpPr>
            <a:spLocks noGrp="1"/>
          </p:cNvSpPr>
          <p:nvPr>
            <p:ph type="sldNum" sz="quarter" idx="5"/>
          </p:nvPr>
        </p:nvSpPr>
        <p:spPr/>
        <p:txBody>
          <a:bodyPr/>
          <a:lstStyle/>
          <a:p>
            <a:fld id="{DF72B5E2-FD84-4C4F-9344-969509469683}" type="slidenum">
              <a:rPr lang="nl-NL" smtClean="0"/>
              <a:t>6</a:t>
            </a:fld>
            <a:endParaRPr lang="nl-NL" dirty="0"/>
          </a:p>
        </p:txBody>
      </p:sp>
    </p:spTree>
    <p:extLst>
      <p:ext uri="{BB962C8B-B14F-4D97-AF65-F5344CB8AC3E}">
        <p14:creationId xmlns:p14="http://schemas.microsoft.com/office/powerpoint/2010/main" val="24542956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b="1" dirty="0"/>
          </a:p>
        </p:txBody>
      </p:sp>
      <p:sp>
        <p:nvSpPr>
          <p:cNvPr id="4" name="Tijdelijke aanduiding voor dianummer 3"/>
          <p:cNvSpPr>
            <a:spLocks noGrp="1"/>
          </p:cNvSpPr>
          <p:nvPr>
            <p:ph type="sldNum" sz="quarter" idx="5"/>
          </p:nvPr>
        </p:nvSpPr>
        <p:spPr/>
        <p:txBody>
          <a:bodyPr/>
          <a:lstStyle/>
          <a:p>
            <a:fld id="{DF72B5E2-FD84-4C4F-9344-969509469683}" type="slidenum">
              <a:rPr lang="nl-NL" smtClean="0"/>
              <a:t>7</a:t>
            </a:fld>
            <a:endParaRPr lang="nl-NL" dirty="0"/>
          </a:p>
        </p:txBody>
      </p:sp>
    </p:spTree>
    <p:extLst>
      <p:ext uri="{BB962C8B-B14F-4D97-AF65-F5344CB8AC3E}">
        <p14:creationId xmlns:p14="http://schemas.microsoft.com/office/powerpoint/2010/main" val="34614174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F72B5E2-FD84-4C4F-9344-969509469683}" type="slidenum">
              <a:rPr lang="nl-NL" smtClean="0"/>
              <a:t>8</a:t>
            </a:fld>
            <a:endParaRPr lang="nl-NL" dirty="0"/>
          </a:p>
        </p:txBody>
      </p:sp>
    </p:spTree>
    <p:extLst>
      <p:ext uri="{BB962C8B-B14F-4D97-AF65-F5344CB8AC3E}">
        <p14:creationId xmlns:p14="http://schemas.microsoft.com/office/powerpoint/2010/main" val="8914375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Tx/>
              <a:buChar char="-"/>
            </a:pPr>
            <a:endParaRPr lang="nl-NL" dirty="0"/>
          </a:p>
        </p:txBody>
      </p:sp>
      <p:sp>
        <p:nvSpPr>
          <p:cNvPr id="4" name="Tijdelijke aanduiding voor datum 3"/>
          <p:cNvSpPr>
            <a:spLocks noGrp="1"/>
          </p:cNvSpPr>
          <p:nvPr>
            <p:ph type="dt" idx="10"/>
          </p:nvPr>
        </p:nvSpPr>
        <p:spPr/>
        <p:txBody>
          <a:bodyPr/>
          <a:lstStyle/>
          <a:p>
            <a:fld id="{1EE7DA77-47E7-4B23-B5D7-56FFAEF32D0B}" type="datetime1">
              <a:rPr lang="nl-NL" smtClean="0"/>
              <a:t>04-05-2020</a:t>
            </a:fld>
            <a:endParaRPr lang="nl-NL" dirty="0"/>
          </a:p>
        </p:txBody>
      </p:sp>
      <p:sp>
        <p:nvSpPr>
          <p:cNvPr id="5" name="Tijdelijke aanduiding voor voettekst 4"/>
          <p:cNvSpPr>
            <a:spLocks noGrp="1"/>
          </p:cNvSpPr>
          <p:nvPr>
            <p:ph type="ftr" sz="quarter" idx="11"/>
          </p:nvPr>
        </p:nvSpPr>
        <p:spPr/>
        <p:txBody>
          <a:bodyPr/>
          <a:lstStyle/>
          <a:p>
            <a:r>
              <a:rPr lang="nl-NL" dirty="0"/>
              <a:t>Cursus Hogan Lovells</a:t>
            </a:r>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9</a:t>
            </a:fld>
            <a:endParaRPr lang="nl-NL" dirty="0"/>
          </a:p>
        </p:txBody>
      </p:sp>
    </p:spTree>
    <p:extLst>
      <p:ext uri="{BB962C8B-B14F-4D97-AF65-F5344CB8AC3E}">
        <p14:creationId xmlns:p14="http://schemas.microsoft.com/office/powerpoint/2010/main" val="24314601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Tx/>
              <a:buChar char="-"/>
            </a:pPr>
            <a:endParaRPr lang="nl-NL" dirty="0"/>
          </a:p>
        </p:txBody>
      </p:sp>
      <p:sp>
        <p:nvSpPr>
          <p:cNvPr id="4" name="Tijdelijke aanduiding voor datum 3"/>
          <p:cNvSpPr>
            <a:spLocks noGrp="1"/>
          </p:cNvSpPr>
          <p:nvPr>
            <p:ph type="dt" idx="10"/>
          </p:nvPr>
        </p:nvSpPr>
        <p:spPr/>
        <p:txBody>
          <a:bodyPr/>
          <a:lstStyle/>
          <a:p>
            <a:fld id="{1EE7DA77-47E7-4B23-B5D7-56FFAEF32D0B}" type="datetime1">
              <a:rPr lang="nl-NL" smtClean="0"/>
              <a:t>04-05-2020</a:t>
            </a:fld>
            <a:endParaRPr lang="nl-NL" dirty="0"/>
          </a:p>
        </p:txBody>
      </p:sp>
      <p:sp>
        <p:nvSpPr>
          <p:cNvPr id="5" name="Tijdelijke aanduiding voor voettekst 4"/>
          <p:cNvSpPr>
            <a:spLocks noGrp="1"/>
          </p:cNvSpPr>
          <p:nvPr>
            <p:ph type="ftr" sz="quarter" idx="11"/>
          </p:nvPr>
        </p:nvSpPr>
        <p:spPr/>
        <p:txBody>
          <a:bodyPr/>
          <a:lstStyle/>
          <a:p>
            <a:r>
              <a:rPr lang="nl-NL" dirty="0"/>
              <a:t>Cursus Hogan Lovells</a:t>
            </a:r>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10</a:t>
            </a:fld>
            <a:endParaRPr lang="nl-NL" dirty="0"/>
          </a:p>
        </p:txBody>
      </p:sp>
    </p:spTree>
    <p:extLst>
      <p:ext uri="{BB962C8B-B14F-4D97-AF65-F5344CB8AC3E}">
        <p14:creationId xmlns:p14="http://schemas.microsoft.com/office/powerpoint/2010/main" val="17246129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Tx/>
              <a:buChar char="-"/>
            </a:pPr>
            <a:endParaRPr lang="nl-NL" dirty="0"/>
          </a:p>
        </p:txBody>
      </p:sp>
      <p:sp>
        <p:nvSpPr>
          <p:cNvPr id="4" name="Tijdelijke aanduiding voor datum 3"/>
          <p:cNvSpPr>
            <a:spLocks noGrp="1"/>
          </p:cNvSpPr>
          <p:nvPr>
            <p:ph type="dt" idx="10"/>
          </p:nvPr>
        </p:nvSpPr>
        <p:spPr/>
        <p:txBody>
          <a:bodyPr/>
          <a:lstStyle/>
          <a:p>
            <a:fld id="{1EE7DA77-47E7-4B23-B5D7-56FFAEF32D0B}" type="datetime1">
              <a:rPr lang="nl-NL" smtClean="0"/>
              <a:t>04-05-2020</a:t>
            </a:fld>
            <a:endParaRPr lang="nl-NL" dirty="0"/>
          </a:p>
        </p:txBody>
      </p:sp>
      <p:sp>
        <p:nvSpPr>
          <p:cNvPr id="5" name="Tijdelijke aanduiding voor voettekst 4"/>
          <p:cNvSpPr>
            <a:spLocks noGrp="1"/>
          </p:cNvSpPr>
          <p:nvPr>
            <p:ph type="ftr" sz="quarter" idx="11"/>
          </p:nvPr>
        </p:nvSpPr>
        <p:spPr/>
        <p:txBody>
          <a:bodyPr/>
          <a:lstStyle/>
          <a:p>
            <a:r>
              <a:rPr lang="nl-NL" dirty="0"/>
              <a:t>Cursus Hogan Lovells</a:t>
            </a:r>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11</a:t>
            </a:fld>
            <a:endParaRPr lang="nl-NL" dirty="0"/>
          </a:p>
        </p:txBody>
      </p:sp>
    </p:spTree>
    <p:extLst>
      <p:ext uri="{BB962C8B-B14F-4D97-AF65-F5344CB8AC3E}">
        <p14:creationId xmlns:p14="http://schemas.microsoft.com/office/powerpoint/2010/main" val="19013861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F72B5E2-FD84-4C4F-9344-969509469683}" type="slidenum">
              <a:rPr lang="nl-NL" smtClean="0"/>
              <a:t>12</a:t>
            </a:fld>
            <a:endParaRPr lang="nl-NL" dirty="0"/>
          </a:p>
        </p:txBody>
      </p:sp>
    </p:spTree>
    <p:extLst>
      <p:ext uri="{BB962C8B-B14F-4D97-AF65-F5344CB8AC3E}">
        <p14:creationId xmlns:p14="http://schemas.microsoft.com/office/powerpoint/2010/main" val="37840152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b="1" dirty="0"/>
          </a:p>
        </p:txBody>
      </p:sp>
      <p:sp>
        <p:nvSpPr>
          <p:cNvPr id="4" name="Tijdelijke aanduiding voor dianummer 3"/>
          <p:cNvSpPr>
            <a:spLocks noGrp="1"/>
          </p:cNvSpPr>
          <p:nvPr>
            <p:ph type="sldNum" sz="quarter" idx="5"/>
          </p:nvPr>
        </p:nvSpPr>
        <p:spPr/>
        <p:txBody>
          <a:bodyPr/>
          <a:lstStyle/>
          <a:p>
            <a:fld id="{DF72B5E2-FD84-4C4F-9344-969509469683}" type="slidenum">
              <a:rPr lang="nl-NL" smtClean="0"/>
              <a:t>13</a:t>
            </a:fld>
            <a:endParaRPr lang="nl-NL" dirty="0"/>
          </a:p>
        </p:txBody>
      </p:sp>
    </p:spTree>
    <p:extLst>
      <p:ext uri="{BB962C8B-B14F-4D97-AF65-F5344CB8AC3E}">
        <p14:creationId xmlns:p14="http://schemas.microsoft.com/office/powerpoint/2010/main" val="28420256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b="1" dirty="0"/>
          </a:p>
        </p:txBody>
      </p:sp>
      <p:sp>
        <p:nvSpPr>
          <p:cNvPr id="4" name="Tijdelijke aanduiding voor dianummer 3"/>
          <p:cNvSpPr>
            <a:spLocks noGrp="1"/>
          </p:cNvSpPr>
          <p:nvPr>
            <p:ph type="sldNum" sz="quarter" idx="5"/>
          </p:nvPr>
        </p:nvSpPr>
        <p:spPr/>
        <p:txBody>
          <a:bodyPr/>
          <a:lstStyle/>
          <a:p>
            <a:fld id="{DF72B5E2-FD84-4C4F-9344-969509469683}" type="slidenum">
              <a:rPr lang="nl-NL" smtClean="0"/>
              <a:t>14</a:t>
            </a:fld>
            <a:endParaRPr lang="nl-NL" dirty="0"/>
          </a:p>
        </p:txBody>
      </p:sp>
    </p:spTree>
    <p:extLst>
      <p:ext uri="{BB962C8B-B14F-4D97-AF65-F5344CB8AC3E}">
        <p14:creationId xmlns:p14="http://schemas.microsoft.com/office/powerpoint/2010/main" val="28299507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b="1" dirty="0"/>
          </a:p>
        </p:txBody>
      </p:sp>
      <p:sp>
        <p:nvSpPr>
          <p:cNvPr id="4" name="Tijdelijke aanduiding voor dianummer 3"/>
          <p:cNvSpPr>
            <a:spLocks noGrp="1"/>
          </p:cNvSpPr>
          <p:nvPr>
            <p:ph type="sldNum" sz="quarter" idx="5"/>
          </p:nvPr>
        </p:nvSpPr>
        <p:spPr/>
        <p:txBody>
          <a:bodyPr/>
          <a:lstStyle/>
          <a:p>
            <a:fld id="{DF72B5E2-FD84-4C4F-9344-969509469683}" type="slidenum">
              <a:rPr lang="nl-NL" smtClean="0"/>
              <a:t>15</a:t>
            </a:fld>
            <a:endParaRPr lang="nl-NL" dirty="0"/>
          </a:p>
        </p:txBody>
      </p:sp>
    </p:spTree>
    <p:extLst>
      <p:ext uri="{BB962C8B-B14F-4D97-AF65-F5344CB8AC3E}">
        <p14:creationId xmlns:p14="http://schemas.microsoft.com/office/powerpoint/2010/main" val="4613653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b="0" dirty="0"/>
          </a:p>
        </p:txBody>
      </p:sp>
      <p:sp>
        <p:nvSpPr>
          <p:cNvPr id="4" name="Tijdelijke aanduiding voor dianummer 3"/>
          <p:cNvSpPr>
            <a:spLocks noGrp="1"/>
          </p:cNvSpPr>
          <p:nvPr>
            <p:ph type="sldNum" sz="quarter" idx="5"/>
          </p:nvPr>
        </p:nvSpPr>
        <p:spPr/>
        <p:txBody>
          <a:bodyPr/>
          <a:lstStyle/>
          <a:p>
            <a:fld id="{DF72B5E2-FD84-4C4F-9344-969509469683}" type="slidenum">
              <a:rPr lang="nl-NL" smtClean="0"/>
              <a:t>16</a:t>
            </a:fld>
            <a:endParaRPr lang="nl-NL" dirty="0"/>
          </a:p>
        </p:txBody>
      </p:sp>
    </p:spTree>
    <p:extLst>
      <p:ext uri="{BB962C8B-B14F-4D97-AF65-F5344CB8AC3E}">
        <p14:creationId xmlns:p14="http://schemas.microsoft.com/office/powerpoint/2010/main" val="42882530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atum 3"/>
          <p:cNvSpPr>
            <a:spLocks noGrp="1"/>
          </p:cNvSpPr>
          <p:nvPr>
            <p:ph type="dt" idx="10"/>
          </p:nvPr>
        </p:nvSpPr>
        <p:spPr/>
        <p:txBody>
          <a:bodyPr/>
          <a:lstStyle/>
          <a:p>
            <a:fld id="{30B028EC-0310-4D15-86A5-52B225E78F35}" type="datetime1">
              <a:rPr lang="nl-NL" smtClean="0"/>
              <a:t>04-05-2020</a:t>
            </a:fld>
            <a:endParaRPr lang="nl-NL" dirty="0"/>
          </a:p>
        </p:txBody>
      </p:sp>
      <p:sp>
        <p:nvSpPr>
          <p:cNvPr id="5" name="Tijdelijke aanduiding voor voettekst 4"/>
          <p:cNvSpPr>
            <a:spLocks noGrp="1"/>
          </p:cNvSpPr>
          <p:nvPr>
            <p:ph type="ftr" sz="quarter" idx="11"/>
          </p:nvPr>
        </p:nvSpPr>
        <p:spPr/>
        <p:txBody>
          <a:bodyPr/>
          <a:lstStyle/>
          <a:p>
            <a:r>
              <a:rPr lang="nl-NL" dirty="0"/>
              <a:t>Cursus Campen Liem</a:t>
            </a:r>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17</a:t>
            </a:fld>
            <a:endParaRPr lang="nl-NL" dirty="0"/>
          </a:p>
        </p:txBody>
      </p:sp>
    </p:spTree>
    <p:extLst>
      <p:ext uri="{BB962C8B-B14F-4D97-AF65-F5344CB8AC3E}">
        <p14:creationId xmlns:p14="http://schemas.microsoft.com/office/powerpoint/2010/main" val="39896419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nSpc>
                <a:spcPts val="3000"/>
              </a:lnSpc>
            </a:pPr>
            <a:endParaRPr lang="nl-NL" dirty="0"/>
          </a:p>
        </p:txBody>
      </p:sp>
      <p:sp>
        <p:nvSpPr>
          <p:cNvPr id="4" name="Tijdelijke aanduiding voor datum 3"/>
          <p:cNvSpPr>
            <a:spLocks noGrp="1"/>
          </p:cNvSpPr>
          <p:nvPr>
            <p:ph type="dt" idx="10"/>
          </p:nvPr>
        </p:nvSpPr>
        <p:spPr/>
        <p:txBody>
          <a:bodyPr/>
          <a:lstStyle/>
          <a:p>
            <a:fld id="{30B028EC-0310-4D15-86A5-52B225E78F35}" type="datetime1">
              <a:rPr lang="nl-NL" smtClean="0"/>
              <a:t>04-05-2020</a:t>
            </a:fld>
            <a:endParaRPr lang="nl-NL" dirty="0"/>
          </a:p>
        </p:txBody>
      </p:sp>
      <p:sp>
        <p:nvSpPr>
          <p:cNvPr id="5" name="Tijdelijke aanduiding voor voettekst 4"/>
          <p:cNvSpPr>
            <a:spLocks noGrp="1"/>
          </p:cNvSpPr>
          <p:nvPr>
            <p:ph type="ftr" sz="quarter" idx="11"/>
          </p:nvPr>
        </p:nvSpPr>
        <p:spPr/>
        <p:txBody>
          <a:bodyPr/>
          <a:lstStyle/>
          <a:p>
            <a:r>
              <a:rPr lang="nl-NL" dirty="0"/>
              <a:t>Cursus Campen Liem</a:t>
            </a:r>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18</a:t>
            </a:fld>
            <a:endParaRPr lang="nl-NL" dirty="0"/>
          </a:p>
        </p:txBody>
      </p:sp>
    </p:spTree>
    <p:extLst>
      <p:ext uri="{BB962C8B-B14F-4D97-AF65-F5344CB8AC3E}">
        <p14:creationId xmlns:p14="http://schemas.microsoft.com/office/powerpoint/2010/main" val="41930477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NL" altLang="nl-NL" sz="1200" dirty="0">
              <a:latin typeface="Arial" panose="020B0604020202020204" pitchFamily="34" charset="0"/>
              <a:cs typeface="Arial" panose="020B0604020202020204" pitchFamily="34" charset="0"/>
            </a:endParaRPr>
          </a:p>
          <a:p>
            <a:endParaRPr lang="nl-NL" dirty="0"/>
          </a:p>
        </p:txBody>
      </p:sp>
      <p:sp>
        <p:nvSpPr>
          <p:cNvPr id="4" name="Tijdelijke aanduiding voor datum 3"/>
          <p:cNvSpPr>
            <a:spLocks noGrp="1"/>
          </p:cNvSpPr>
          <p:nvPr>
            <p:ph type="dt" idx="10"/>
          </p:nvPr>
        </p:nvSpPr>
        <p:spPr/>
        <p:txBody>
          <a:bodyPr/>
          <a:lstStyle/>
          <a:p>
            <a:fld id="{1EE7DA77-47E7-4B23-B5D7-56FFAEF32D0B}" type="datetime1">
              <a:rPr lang="nl-NL" smtClean="0"/>
              <a:t>04-05-2020</a:t>
            </a:fld>
            <a:endParaRPr lang="nl-NL" dirty="0"/>
          </a:p>
        </p:txBody>
      </p:sp>
      <p:sp>
        <p:nvSpPr>
          <p:cNvPr id="5" name="Tijdelijke aanduiding voor voettekst 4"/>
          <p:cNvSpPr>
            <a:spLocks noGrp="1"/>
          </p:cNvSpPr>
          <p:nvPr>
            <p:ph type="ftr" sz="quarter" idx="11"/>
          </p:nvPr>
        </p:nvSpPr>
        <p:spPr/>
        <p:txBody>
          <a:bodyPr/>
          <a:lstStyle/>
          <a:p>
            <a:r>
              <a:rPr lang="nl-NL" dirty="0"/>
              <a:t>Cursus Hogan Lovells</a:t>
            </a:r>
          </a:p>
        </p:txBody>
      </p:sp>
      <p:sp>
        <p:nvSpPr>
          <p:cNvPr id="6" name="Tijdelijke aanduiding voor dianummer 5"/>
          <p:cNvSpPr>
            <a:spLocks noGrp="1"/>
          </p:cNvSpPr>
          <p:nvPr>
            <p:ph type="sldNum" sz="quarter" idx="12"/>
          </p:nvPr>
        </p:nvSpPr>
        <p:spPr/>
        <p:txBody>
          <a:bodyPr/>
          <a:lstStyle/>
          <a:p>
            <a:fld id="{CCF6500E-A2DC-4127-B436-610360429845}" type="slidenum">
              <a:rPr lang="nl-NL" smtClean="0"/>
              <a:t>19</a:t>
            </a:fld>
            <a:endParaRPr lang="nl-NL" dirty="0"/>
          </a:p>
        </p:txBody>
      </p:sp>
    </p:spTree>
    <p:extLst>
      <p:ext uri="{BB962C8B-B14F-4D97-AF65-F5344CB8AC3E}">
        <p14:creationId xmlns:p14="http://schemas.microsoft.com/office/powerpoint/2010/main" val="10415989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5E51D9B-1288-4A2E-8A7F-F65B105892BF}" type="slidenum">
              <a:rPr lang="nl-NL" smtClean="0"/>
              <a:t>20</a:t>
            </a:fld>
            <a:endParaRPr lang="nl-NL" dirty="0"/>
          </a:p>
        </p:txBody>
      </p:sp>
    </p:spTree>
    <p:extLst>
      <p:ext uri="{BB962C8B-B14F-4D97-AF65-F5344CB8AC3E}">
        <p14:creationId xmlns:p14="http://schemas.microsoft.com/office/powerpoint/2010/main" val="16753951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12" name="Rectangle 11"/>
          <p:cNvSpPr/>
          <p:nvPr userDrawn="1"/>
        </p:nvSpPr>
        <p:spPr>
          <a:xfrm>
            <a:off x="0" y="3251200"/>
            <a:ext cx="9144000" cy="3606800"/>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2" name="Title 1"/>
          <p:cNvSpPr>
            <a:spLocks noGrp="1"/>
          </p:cNvSpPr>
          <p:nvPr>
            <p:ph type="ctrTitle"/>
          </p:nvPr>
        </p:nvSpPr>
        <p:spPr>
          <a:xfrm>
            <a:off x="685800" y="3632200"/>
            <a:ext cx="7772400" cy="1470025"/>
          </a:xfrm>
        </p:spPr>
        <p:txBody>
          <a:bodyPr lIns="0" tIns="0" rIns="0" bIns="0">
            <a:normAutofit/>
          </a:bodyPr>
          <a:lstStyle>
            <a:lvl1pPr>
              <a:defRPr sz="3600" b="1">
                <a:solidFill>
                  <a:srgbClr val="000000"/>
                </a:solidFill>
              </a:defRPr>
            </a:lvl1pPr>
          </a:lstStyle>
          <a:p>
            <a:r>
              <a:rPr lang="nl-NL" noProof="0"/>
              <a:t>Klik om stijl te bewerken</a:t>
            </a:r>
          </a:p>
        </p:txBody>
      </p:sp>
      <p:sp>
        <p:nvSpPr>
          <p:cNvPr id="3" name="Subtitle 2"/>
          <p:cNvSpPr>
            <a:spLocks noGrp="1"/>
          </p:cNvSpPr>
          <p:nvPr>
            <p:ph type="subTitle" idx="1"/>
          </p:nvPr>
        </p:nvSpPr>
        <p:spPr>
          <a:xfrm>
            <a:off x="1371600" y="5308600"/>
            <a:ext cx="6400800" cy="1062224"/>
          </a:xfrm>
        </p:spPr>
        <p:txBody>
          <a:bodyPr lIns="0" tIns="0" rIns="0" bIns="0" anchor="ctr" anchorCtr="0">
            <a:normAutofit/>
          </a:bodyPr>
          <a:lstStyle>
            <a:lvl1pPr marL="0" indent="0" algn="ctr">
              <a:buNone/>
              <a:defRPr sz="2400" b="1">
                <a:solidFill>
                  <a:srgbClr val="C2202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noProof="0"/>
              <a:t>Klikken om de ondertitelstijl van het model te bewerken</a:t>
            </a:r>
          </a:p>
        </p:txBody>
      </p:sp>
      <p:pic>
        <p:nvPicPr>
          <p:cNvPr id="8" name="Picture 7" descr="logo_big.png"/>
          <p:cNvPicPr>
            <a:picLocks noChangeAspect="1"/>
          </p:cNvPicPr>
          <p:nvPr userDrawn="1"/>
        </p:nvPicPr>
        <p:blipFill>
          <a:blip r:embed="rId2"/>
          <a:stretch>
            <a:fillRect/>
          </a:stretch>
        </p:blipFill>
        <p:spPr>
          <a:xfrm>
            <a:off x="3035298" y="1015475"/>
            <a:ext cx="3073404" cy="1574802"/>
          </a:xfrm>
          <a:prstGeom prst="rect">
            <a:avLst/>
          </a:prstGeom>
        </p:spPr>
      </p:pic>
      <p:sp>
        <p:nvSpPr>
          <p:cNvPr id="7" name="Rectangle 6"/>
          <p:cNvSpPr/>
          <p:nvPr userDrawn="1"/>
        </p:nvSpPr>
        <p:spPr>
          <a:xfrm>
            <a:off x="0" y="0"/>
            <a:ext cx="9144000" cy="215900"/>
          </a:xfrm>
          <a:prstGeom prst="rect">
            <a:avLst/>
          </a:prstGeom>
          <a:solidFill>
            <a:srgbClr val="C220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8" name="Rectangle 7"/>
          <p:cNvSpPr/>
          <p:nvPr userDrawn="1"/>
        </p:nvSpPr>
        <p:spPr>
          <a:xfrm>
            <a:off x="0" y="990600"/>
            <a:ext cx="9144000" cy="5867400"/>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2" name="Title 1"/>
          <p:cNvSpPr>
            <a:spLocks noGrp="1"/>
          </p:cNvSpPr>
          <p:nvPr>
            <p:ph type="title"/>
          </p:nvPr>
        </p:nvSpPr>
        <p:spPr>
          <a:xfrm>
            <a:off x="457200" y="1072806"/>
            <a:ext cx="8229600" cy="1143000"/>
          </a:xfrm>
        </p:spPr>
        <p:txBody>
          <a:bodyPr lIns="0" tIns="0" rIns="0" bIns="0" anchor="ctr" anchorCtr="0">
            <a:normAutofit/>
          </a:bodyPr>
          <a:lstStyle>
            <a:lvl1pPr algn="l">
              <a:defRPr sz="3600" b="1" i="0">
                <a:solidFill>
                  <a:srgbClr val="C22026"/>
                </a:solidFill>
              </a:defRPr>
            </a:lvl1pPr>
          </a:lstStyle>
          <a:p>
            <a:r>
              <a:rPr lang="nl-NL" noProof="0"/>
              <a:t>Klik om stijl te bewerken</a:t>
            </a:r>
            <a:endParaRPr lang="nl-NL" noProof="0" dirty="0"/>
          </a:p>
        </p:txBody>
      </p:sp>
      <p:sp>
        <p:nvSpPr>
          <p:cNvPr id="3" name="Content Placeholder 2"/>
          <p:cNvSpPr>
            <a:spLocks noGrp="1"/>
          </p:cNvSpPr>
          <p:nvPr>
            <p:ph idx="1"/>
          </p:nvPr>
        </p:nvSpPr>
        <p:spPr>
          <a:xfrm>
            <a:off x="457200" y="2215806"/>
            <a:ext cx="8229600" cy="3910357"/>
          </a:xfrm>
        </p:spPr>
        <p:txBody>
          <a:bodyPr lIns="0" tIns="0" rIns="0" bIns="0">
            <a:normAutofit/>
          </a:bodyPr>
          <a:lstStyle>
            <a:lvl1pPr marL="271463" indent="-271463">
              <a:buClr>
                <a:srgbClr val="C22026"/>
              </a:buClr>
              <a:buFont typeface="Wingdings" charset="2"/>
              <a:buChar char="§"/>
              <a:defRPr sz="2400" baseline="0"/>
            </a:lvl1pPr>
            <a:lvl2pPr marL="533400" indent="-261938">
              <a:buClr>
                <a:srgbClr val="C22026"/>
              </a:buClr>
              <a:buFont typeface="Wingdings" charset="2"/>
              <a:buChar char="§"/>
              <a:defRPr sz="2400" baseline="0"/>
            </a:lvl2pPr>
            <a:lvl3pPr marL="804863" indent="-271463">
              <a:buClr>
                <a:srgbClr val="C22026"/>
              </a:buClr>
              <a:buFont typeface="Wingdings" charset="2"/>
              <a:buChar char="§"/>
              <a:defRPr sz="2400" baseline="0"/>
            </a:lvl3pPr>
            <a:lvl4pPr marL="1077913" indent="-273050">
              <a:buClr>
                <a:srgbClr val="C22026"/>
              </a:buClr>
              <a:buFont typeface="Wingdings" charset="2"/>
              <a:buChar char="§"/>
              <a:defRPr sz="2400" baseline="0"/>
            </a:lvl4pPr>
            <a:lvl5pPr marL="1349375" indent="-271463">
              <a:buClr>
                <a:srgbClr val="C22026"/>
              </a:buClr>
              <a:buFont typeface="Wingdings" charset="2"/>
              <a:buChar char="§"/>
              <a:defRPr sz="2400" baseline="0"/>
            </a:lvl5pPr>
          </a:lstStyle>
          <a:p>
            <a:pPr lvl="0"/>
            <a:r>
              <a:rPr lang="nl-NL" noProof="0"/>
              <a:t>Klikken om de tekststijl van het model te bewerken</a:t>
            </a:r>
          </a:p>
          <a:p>
            <a:pPr lvl="1"/>
            <a:r>
              <a:rPr lang="nl-NL" noProof="0"/>
              <a:t>Tweede niveau</a:t>
            </a:r>
          </a:p>
          <a:p>
            <a:pPr lvl="2"/>
            <a:r>
              <a:rPr lang="nl-NL" noProof="0"/>
              <a:t>Derde niveau</a:t>
            </a:r>
          </a:p>
          <a:p>
            <a:pPr lvl="3"/>
            <a:r>
              <a:rPr lang="nl-NL" noProof="0"/>
              <a:t>Vierde niveau</a:t>
            </a:r>
          </a:p>
          <a:p>
            <a:pPr lvl="4"/>
            <a:r>
              <a:rPr lang="nl-NL" noProof="0"/>
              <a:t>Vijfde niveau</a:t>
            </a:r>
            <a:endParaRPr lang="nl-NL" noProof="0" dirty="0"/>
          </a:p>
        </p:txBody>
      </p:sp>
      <p:sp>
        <p:nvSpPr>
          <p:cNvPr id="5" name="Footer Placeholder 4"/>
          <p:cNvSpPr>
            <a:spLocks noGrp="1"/>
          </p:cNvSpPr>
          <p:nvPr>
            <p:ph type="ftr" sz="quarter" idx="11"/>
          </p:nvPr>
        </p:nvSpPr>
        <p:spPr>
          <a:xfrm>
            <a:off x="457200" y="6356350"/>
            <a:ext cx="5562600" cy="365125"/>
          </a:xfrm>
        </p:spPr>
        <p:txBody>
          <a:bodyPr lIns="0" tIns="0" rIns="0" bIns="0" anchor="ctr" anchorCtr="0"/>
          <a:lstStyle>
            <a:lvl1pPr algn="l">
              <a:defRPr/>
            </a:lvl1pPr>
          </a:lstStyle>
          <a:p>
            <a:r>
              <a:rPr lang="nl-NL" noProof="0" dirty="0"/>
              <a:t>VERTROUWELIJK &amp; GEPRIVILEGIEERD</a:t>
            </a:r>
          </a:p>
        </p:txBody>
      </p:sp>
      <p:sp>
        <p:nvSpPr>
          <p:cNvPr id="6" name="Slide Number Placeholder 5"/>
          <p:cNvSpPr>
            <a:spLocks noGrp="1"/>
          </p:cNvSpPr>
          <p:nvPr>
            <p:ph type="sldNum" sz="quarter" idx="12"/>
          </p:nvPr>
        </p:nvSpPr>
        <p:spPr/>
        <p:txBody>
          <a:bodyPr lIns="0" tIns="0" rIns="0" bIns="0"/>
          <a:lstStyle/>
          <a:p>
            <a:fld id="{E45BB751-80D0-6247-BA02-60582747485A}" type="slidenum">
              <a:rPr lang="nl-NL" noProof="0" smtClean="0"/>
              <a:pPr/>
              <a:t>‹nr.›</a:t>
            </a:fld>
            <a:endParaRPr lang="nl-NL" noProof="0" dirty="0"/>
          </a:p>
        </p:txBody>
      </p:sp>
      <p:sp>
        <p:nvSpPr>
          <p:cNvPr id="7" name="Rectangle 6"/>
          <p:cNvSpPr/>
          <p:nvPr userDrawn="1"/>
        </p:nvSpPr>
        <p:spPr>
          <a:xfrm>
            <a:off x="0" y="0"/>
            <a:ext cx="9144000" cy="215900"/>
          </a:xfrm>
          <a:prstGeom prst="rect">
            <a:avLst/>
          </a:prstGeom>
          <a:solidFill>
            <a:srgbClr val="C220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pic>
        <p:nvPicPr>
          <p:cNvPr id="9" name="Picture 8" descr="logo_big.png"/>
          <p:cNvPicPr>
            <a:picLocks noChangeAspect="1"/>
          </p:cNvPicPr>
          <p:nvPr userDrawn="1"/>
        </p:nvPicPr>
        <p:blipFill>
          <a:blip r:embed="rId2"/>
          <a:stretch>
            <a:fillRect/>
          </a:stretch>
        </p:blipFill>
        <p:spPr>
          <a:xfrm>
            <a:off x="7378700" y="263341"/>
            <a:ext cx="1295400" cy="663758"/>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a:t>Klik om de stijl te bewerken</a:t>
            </a:r>
            <a:endParaRPr lang="nl-NL"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noProof="0"/>
              <a:t>Klik om de modelstijlen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nl-NL" noProof="0"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nl-NL" noProof="0" dirty="0"/>
              <a:t>VERTROUWELIJK &amp; GEPRIVILEGIEERD</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5BB751-80D0-6247-BA02-60582747485A}" type="slidenum">
              <a:rPr lang="nl-NL" noProof="0" smtClean="0"/>
              <a:pPr/>
              <a:t>‹nr.›</a:t>
            </a:fld>
            <a:endParaRPr lang="nl-NL" noProof="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hyperlink" Target="https://twitter.com/MaverickLawyers" TargetMode="External"/><Relationship Id="rId3" Type="http://schemas.openxmlformats.org/officeDocument/2006/relationships/hyperlink" Target="http://www.maverick-law.com/" TargetMode="External"/><Relationship Id="rId7"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https://nl.linkedin.com/company/maverick-advocaten-nv" TargetMode="External"/><Relationship Id="rId5" Type="http://schemas.microsoft.com/office/2007/relationships/hdphoto" Target="../media/hdphoto3.wdp"/><Relationship Id="rId4" Type="http://schemas.openxmlformats.org/officeDocument/2006/relationships/image" Target="../media/image26.png"/><Relationship Id="rId9"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343965"/>
            <a:ext cx="7772400" cy="1470025"/>
          </a:xfrm>
        </p:spPr>
        <p:txBody>
          <a:bodyPr/>
          <a:lstStyle/>
          <a:p>
            <a:r>
              <a:rPr lang="nl-NL" sz="3200" dirty="0">
                <a:latin typeface="Arial" panose="020B0604020202020204" pitchFamily="34" charset="0"/>
                <a:cs typeface="Arial" panose="020B0604020202020204" pitchFamily="34" charset="0"/>
              </a:rPr>
              <a:t>Mededinging tijdens COVID-19 </a:t>
            </a:r>
          </a:p>
        </p:txBody>
      </p:sp>
      <p:sp>
        <p:nvSpPr>
          <p:cNvPr id="6" name="Subtitle 2">
            <a:extLst>
              <a:ext uri="{FF2B5EF4-FFF2-40B4-BE49-F238E27FC236}">
                <a16:creationId xmlns:a16="http://schemas.microsoft.com/office/drawing/2014/main" id="{F93C408C-0C02-4FE6-A8EF-CEE9EB357DC1}"/>
              </a:ext>
            </a:extLst>
          </p:cNvPr>
          <p:cNvSpPr txBox="1">
            <a:spLocks/>
          </p:cNvSpPr>
          <p:nvPr/>
        </p:nvSpPr>
        <p:spPr>
          <a:xfrm>
            <a:off x="1371600" y="4533900"/>
            <a:ext cx="6400800" cy="1836924"/>
          </a:xfrm>
          <a:prstGeom prst="rect">
            <a:avLst/>
          </a:prstGeom>
        </p:spPr>
        <p:txBody>
          <a:bodyPr vert="horz" lIns="0" tIns="0" rIns="0" bIns="0" rtlCol="0" anchor="ctr" anchorCtr="0">
            <a:normAutofit/>
          </a:bodyPr>
          <a:lstStyle>
            <a:lvl1pPr marL="0" indent="0" algn="ctr" defTabSz="457200" rtl="0" eaLnBrk="1" latinLnBrk="0" hangingPunct="1">
              <a:spcBef>
                <a:spcPct val="20000"/>
              </a:spcBef>
              <a:buFont typeface="Arial"/>
              <a:buNone/>
              <a:defRPr sz="2400" b="1" kern="1200">
                <a:solidFill>
                  <a:srgbClr val="C22026"/>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nl-NL" dirty="0">
                <a:latin typeface="Arial" panose="020B0604020202020204" pitchFamily="34" charset="0"/>
                <a:cs typeface="Arial" panose="020B0604020202020204" pitchFamily="34" charset="0"/>
              </a:rPr>
              <a:t>Wilt u deze presentatie ontvangen? </a:t>
            </a:r>
          </a:p>
          <a:p>
            <a:r>
              <a:rPr lang="nl-NL" dirty="0">
                <a:latin typeface="Arial" panose="020B0604020202020204" pitchFamily="34" charset="0"/>
                <a:cs typeface="Arial" panose="020B0604020202020204" pitchFamily="34" charset="0"/>
              </a:rPr>
              <a:t>email: martijn.vandehel@maverick-law.com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Afbeelding 21">
            <a:extLst>
              <a:ext uri="{FF2B5EF4-FFF2-40B4-BE49-F238E27FC236}">
                <a16:creationId xmlns:a16="http://schemas.microsoft.com/office/drawing/2014/main" id="{A4DAD1B4-5D70-44D8-9425-FAC29DBFDB02}"/>
              </a:ext>
            </a:extLst>
          </p:cNvPr>
          <p:cNvPicPr>
            <a:picLocks noChangeAspect="1"/>
          </p:cNvPicPr>
          <p:nvPr/>
        </p:nvPicPr>
        <p:blipFill>
          <a:blip r:embed="rId3"/>
          <a:stretch>
            <a:fillRect/>
          </a:stretch>
        </p:blipFill>
        <p:spPr>
          <a:xfrm rot="1472590">
            <a:off x="-49956" y="4965909"/>
            <a:ext cx="4212758" cy="881304"/>
          </a:xfrm>
          <a:prstGeom prst="rect">
            <a:avLst/>
          </a:prstGeom>
        </p:spPr>
      </p:pic>
      <p:sp>
        <p:nvSpPr>
          <p:cNvPr id="4" name="Tijdelijke aanduiding voor dianummer 3"/>
          <p:cNvSpPr>
            <a:spLocks noGrp="1"/>
          </p:cNvSpPr>
          <p:nvPr>
            <p:ph type="sldNum" sz="quarter" idx="12"/>
          </p:nvPr>
        </p:nvSpPr>
        <p:spPr/>
        <p:txBody>
          <a:bodyPr/>
          <a:lstStyle/>
          <a:p>
            <a:fld id="{E45BB751-80D0-6247-BA02-60582747485A}" type="slidenum">
              <a:rPr lang="nl-NL" noProof="0" smtClean="0">
                <a:latin typeface="Arial" panose="020B0604020202020204" pitchFamily="34" charset="0"/>
                <a:cs typeface="Arial" panose="020B0604020202020204" pitchFamily="34" charset="0"/>
              </a:rPr>
              <a:pPr/>
              <a:t>2</a:t>
            </a:fld>
            <a:endParaRPr lang="nl-NL" noProof="0" dirty="0">
              <a:latin typeface="Arial" panose="020B0604020202020204" pitchFamily="34" charset="0"/>
              <a:cs typeface="Arial" panose="020B0604020202020204" pitchFamily="34" charset="0"/>
            </a:endParaRPr>
          </a:p>
        </p:txBody>
      </p:sp>
      <p:pic>
        <p:nvPicPr>
          <p:cNvPr id="13" name="Afbeelding 12">
            <a:extLst>
              <a:ext uri="{FF2B5EF4-FFF2-40B4-BE49-F238E27FC236}">
                <a16:creationId xmlns:a16="http://schemas.microsoft.com/office/drawing/2014/main" id="{109A7F99-1F8B-4C97-ACE2-3AFF5021BDF9}"/>
              </a:ext>
            </a:extLst>
          </p:cNvPr>
          <p:cNvPicPr>
            <a:picLocks noChangeAspect="1"/>
          </p:cNvPicPr>
          <p:nvPr/>
        </p:nvPicPr>
        <p:blipFill rotWithShape="1">
          <a:blip r:embed="rId4"/>
          <a:srcRect r="5368"/>
          <a:stretch/>
        </p:blipFill>
        <p:spPr>
          <a:xfrm>
            <a:off x="3841900" y="5457078"/>
            <a:ext cx="5264000" cy="1308847"/>
          </a:xfrm>
          <a:prstGeom prst="rect">
            <a:avLst/>
          </a:prstGeom>
        </p:spPr>
      </p:pic>
      <p:pic>
        <p:nvPicPr>
          <p:cNvPr id="15" name="Afbeelding 14">
            <a:extLst>
              <a:ext uri="{FF2B5EF4-FFF2-40B4-BE49-F238E27FC236}">
                <a16:creationId xmlns:a16="http://schemas.microsoft.com/office/drawing/2014/main" id="{842B3279-6CD1-48B5-A220-6F530A57B414}"/>
              </a:ext>
            </a:extLst>
          </p:cNvPr>
          <p:cNvPicPr>
            <a:picLocks noChangeAspect="1"/>
          </p:cNvPicPr>
          <p:nvPr/>
        </p:nvPicPr>
        <p:blipFill rotWithShape="1">
          <a:blip r:embed="rId5"/>
          <a:srcRect b="44822"/>
          <a:stretch/>
        </p:blipFill>
        <p:spPr>
          <a:xfrm>
            <a:off x="2583310" y="4515095"/>
            <a:ext cx="5036690" cy="895350"/>
          </a:xfrm>
          <a:prstGeom prst="rect">
            <a:avLst/>
          </a:prstGeom>
        </p:spPr>
      </p:pic>
      <p:pic>
        <p:nvPicPr>
          <p:cNvPr id="16" name="Afbeelding 15">
            <a:extLst>
              <a:ext uri="{FF2B5EF4-FFF2-40B4-BE49-F238E27FC236}">
                <a16:creationId xmlns:a16="http://schemas.microsoft.com/office/drawing/2014/main" id="{3784BD38-9535-47CD-BDF9-C0D870F17009}"/>
              </a:ext>
            </a:extLst>
          </p:cNvPr>
          <p:cNvPicPr>
            <a:picLocks noChangeAspect="1"/>
          </p:cNvPicPr>
          <p:nvPr/>
        </p:nvPicPr>
        <p:blipFill>
          <a:blip r:embed="rId6"/>
          <a:stretch>
            <a:fillRect/>
          </a:stretch>
        </p:blipFill>
        <p:spPr>
          <a:xfrm>
            <a:off x="0" y="2569946"/>
            <a:ext cx="4522659" cy="748411"/>
          </a:xfrm>
          <a:prstGeom prst="rect">
            <a:avLst/>
          </a:prstGeom>
        </p:spPr>
      </p:pic>
      <p:pic>
        <p:nvPicPr>
          <p:cNvPr id="17" name="Afbeelding 16">
            <a:extLst>
              <a:ext uri="{FF2B5EF4-FFF2-40B4-BE49-F238E27FC236}">
                <a16:creationId xmlns:a16="http://schemas.microsoft.com/office/drawing/2014/main" id="{E6295D30-07F9-4C3E-9793-1A196608FAC2}"/>
              </a:ext>
            </a:extLst>
          </p:cNvPr>
          <p:cNvPicPr>
            <a:picLocks noChangeAspect="1"/>
          </p:cNvPicPr>
          <p:nvPr/>
        </p:nvPicPr>
        <p:blipFill>
          <a:blip r:embed="rId7"/>
          <a:stretch>
            <a:fillRect/>
          </a:stretch>
        </p:blipFill>
        <p:spPr>
          <a:xfrm>
            <a:off x="719623" y="3423767"/>
            <a:ext cx="7803440" cy="985918"/>
          </a:xfrm>
          <a:prstGeom prst="rect">
            <a:avLst/>
          </a:prstGeom>
        </p:spPr>
      </p:pic>
      <p:pic>
        <p:nvPicPr>
          <p:cNvPr id="18" name="Afbeelding 17">
            <a:extLst>
              <a:ext uri="{FF2B5EF4-FFF2-40B4-BE49-F238E27FC236}">
                <a16:creationId xmlns:a16="http://schemas.microsoft.com/office/drawing/2014/main" id="{A58B1E6C-EC60-4BA9-B378-B9E08185BD4B}"/>
              </a:ext>
            </a:extLst>
          </p:cNvPr>
          <p:cNvPicPr>
            <a:picLocks noChangeAspect="1"/>
          </p:cNvPicPr>
          <p:nvPr/>
        </p:nvPicPr>
        <p:blipFill>
          <a:blip r:embed="rId8"/>
          <a:stretch>
            <a:fillRect/>
          </a:stretch>
        </p:blipFill>
        <p:spPr>
          <a:xfrm>
            <a:off x="7840074" y="4191764"/>
            <a:ext cx="1168606" cy="895350"/>
          </a:xfrm>
          <a:prstGeom prst="rect">
            <a:avLst/>
          </a:prstGeom>
        </p:spPr>
      </p:pic>
      <p:pic>
        <p:nvPicPr>
          <p:cNvPr id="11" name="Afbeelding 10">
            <a:extLst>
              <a:ext uri="{FF2B5EF4-FFF2-40B4-BE49-F238E27FC236}">
                <a16:creationId xmlns:a16="http://schemas.microsoft.com/office/drawing/2014/main" id="{181F2D96-21C0-4AF7-96F5-33D2BF4979D6}"/>
              </a:ext>
            </a:extLst>
          </p:cNvPr>
          <p:cNvPicPr>
            <a:picLocks noChangeAspect="1"/>
          </p:cNvPicPr>
          <p:nvPr/>
        </p:nvPicPr>
        <p:blipFill rotWithShape="1">
          <a:blip r:embed="rId9"/>
          <a:srcRect t="26601" b="11680"/>
          <a:stretch/>
        </p:blipFill>
        <p:spPr>
          <a:xfrm rot="21289569">
            <a:off x="855113" y="1383953"/>
            <a:ext cx="6600825" cy="922959"/>
          </a:xfrm>
          <a:prstGeom prst="rect">
            <a:avLst/>
          </a:prstGeom>
        </p:spPr>
      </p:pic>
      <p:pic>
        <p:nvPicPr>
          <p:cNvPr id="14" name="Afbeelding 13">
            <a:extLst>
              <a:ext uri="{FF2B5EF4-FFF2-40B4-BE49-F238E27FC236}">
                <a16:creationId xmlns:a16="http://schemas.microsoft.com/office/drawing/2014/main" id="{9ED0C8C0-0FC1-42FD-9AE2-E9839A3F3B1C}"/>
              </a:ext>
            </a:extLst>
          </p:cNvPr>
          <p:cNvPicPr>
            <a:picLocks noChangeAspect="1"/>
          </p:cNvPicPr>
          <p:nvPr/>
        </p:nvPicPr>
        <p:blipFill>
          <a:blip r:embed="rId10"/>
          <a:stretch>
            <a:fillRect/>
          </a:stretch>
        </p:blipFill>
        <p:spPr>
          <a:xfrm rot="227252">
            <a:off x="3936423" y="2571113"/>
            <a:ext cx="5232080" cy="66322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2653E1-5D0C-4095-B45E-A05EAE7CAB47}"/>
              </a:ext>
            </a:extLst>
          </p:cNvPr>
          <p:cNvSpPr>
            <a:spLocks noGrp="1"/>
          </p:cNvSpPr>
          <p:nvPr>
            <p:ph type="title"/>
          </p:nvPr>
        </p:nvSpPr>
        <p:spPr>
          <a:xfrm>
            <a:off x="457200" y="1058298"/>
            <a:ext cx="8229600" cy="1143000"/>
          </a:xfrm>
        </p:spPr>
        <p:txBody>
          <a:bodyPr>
            <a:normAutofit/>
          </a:bodyPr>
          <a:lstStyle/>
          <a:p>
            <a:r>
              <a:rPr lang="nl-NL" sz="3200" dirty="0">
                <a:latin typeface="Arial" panose="020B0604020202020204" pitchFamily="34" charset="0"/>
                <a:cs typeface="Arial" panose="020B0604020202020204" pitchFamily="34" charset="0"/>
              </a:rPr>
              <a:t>Basis mededingingsrecht</a:t>
            </a:r>
          </a:p>
        </p:txBody>
      </p:sp>
      <p:sp>
        <p:nvSpPr>
          <p:cNvPr id="3" name="Tijdelijke aanduiding voor inhoud 2">
            <a:extLst>
              <a:ext uri="{FF2B5EF4-FFF2-40B4-BE49-F238E27FC236}">
                <a16:creationId xmlns:a16="http://schemas.microsoft.com/office/drawing/2014/main" id="{BD052BB4-51B1-4577-954F-80B184C6266B}"/>
              </a:ext>
            </a:extLst>
          </p:cNvPr>
          <p:cNvSpPr>
            <a:spLocks noGrp="1"/>
          </p:cNvSpPr>
          <p:nvPr>
            <p:ph idx="1"/>
          </p:nvPr>
        </p:nvSpPr>
        <p:spPr>
          <a:xfrm>
            <a:off x="457200" y="2283048"/>
            <a:ext cx="8229600" cy="4505669"/>
          </a:xfrm>
        </p:spPr>
        <p:txBody>
          <a:bodyPr>
            <a:noAutofit/>
          </a:bodyPr>
          <a:lstStyle/>
          <a:p>
            <a:pPr lvl="0">
              <a:defRPr/>
            </a:pPr>
            <a:r>
              <a:rPr lang="nl-NL" sz="1900" dirty="0">
                <a:solidFill>
                  <a:sysClr val="windowText" lastClr="000000"/>
                </a:solidFill>
                <a:latin typeface="Arial" panose="020B0604020202020204" pitchFamily="34" charset="0"/>
                <a:cs typeface="Arial" panose="020B0604020202020204" pitchFamily="34" charset="0"/>
              </a:rPr>
              <a:t>Doel: effectieve concurrentie door bescherming marktstructuur</a:t>
            </a:r>
          </a:p>
          <a:p>
            <a:pPr lvl="0">
              <a:defRPr/>
            </a:pPr>
            <a:endParaRPr lang="nl-NL" sz="1900" dirty="0">
              <a:solidFill>
                <a:sysClr val="windowText" lastClr="000000"/>
              </a:solidFill>
              <a:latin typeface="Arial" panose="020B0604020202020204" pitchFamily="34" charset="0"/>
              <a:cs typeface="Arial" panose="020B0604020202020204" pitchFamily="34" charset="0"/>
            </a:endParaRPr>
          </a:p>
          <a:p>
            <a:pPr lvl="0">
              <a:defRPr/>
            </a:pPr>
            <a:r>
              <a:rPr lang="nl-NL" sz="1900" dirty="0">
                <a:solidFill>
                  <a:sysClr val="windowText" lastClr="000000"/>
                </a:solidFill>
                <a:latin typeface="Arial" panose="020B0604020202020204" pitchFamily="34" charset="0"/>
                <a:cs typeface="Arial" panose="020B0604020202020204" pitchFamily="34" charset="0"/>
              </a:rPr>
              <a:t>Basisregels: Mededingingswet / VWEU</a:t>
            </a:r>
          </a:p>
          <a:p>
            <a:pPr lvl="1">
              <a:defRPr/>
            </a:pPr>
            <a:r>
              <a:rPr lang="nl-NL" sz="1900" dirty="0">
                <a:solidFill>
                  <a:sysClr val="windowText" lastClr="000000"/>
                </a:solidFill>
                <a:latin typeface="Arial" panose="020B0604020202020204" pitchFamily="34" charset="0"/>
                <a:cs typeface="Arial" panose="020B0604020202020204" pitchFamily="34" charset="0"/>
              </a:rPr>
              <a:t>Concurrentiebeperkende </a:t>
            </a:r>
            <a:r>
              <a:rPr lang="nl-NL" sz="1900" b="1" dirty="0">
                <a:solidFill>
                  <a:sysClr val="windowText" lastClr="000000"/>
                </a:solidFill>
                <a:latin typeface="Arial" panose="020B0604020202020204" pitchFamily="34" charset="0"/>
                <a:cs typeface="Arial" panose="020B0604020202020204" pitchFamily="34" charset="0"/>
              </a:rPr>
              <a:t>afspraken</a:t>
            </a:r>
            <a:r>
              <a:rPr lang="nl-NL" sz="1900" dirty="0">
                <a:solidFill>
                  <a:sysClr val="windowText" lastClr="000000"/>
                </a:solidFill>
                <a:latin typeface="Arial" panose="020B0604020202020204" pitchFamily="34" charset="0"/>
                <a:cs typeface="Arial" panose="020B0604020202020204" pitchFamily="34" charset="0"/>
              </a:rPr>
              <a:t> zijn verboden</a:t>
            </a:r>
          </a:p>
          <a:p>
            <a:pPr lvl="1">
              <a:defRPr/>
            </a:pPr>
            <a:r>
              <a:rPr lang="nl-NL" sz="1900" dirty="0">
                <a:solidFill>
                  <a:sysClr val="windowText" lastClr="000000"/>
                </a:solidFill>
                <a:latin typeface="Arial" panose="020B0604020202020204" pitchFamily="34" charset="0"/>
                <a:cs typeface="Arial" panose="020B0604020202020204" pitchFamily="34" charset="0"/>
              </a:rPr>
              <a:t>Misbruik van </a:t>
            </a:r>
            <a:r>
              <a:rPr lang="nl-NL" sz="1900" b="1" dirty="0">
                <a:solidFill>
                  <a:sysClr val="windowText" lastClr="000000"/>
                </a:solidFill>
                <a:latin typeface="Arial" panose="020B0604020202020204" pitchFamily="34" charset="0"/>
                <a:cs typeface="Arial" panose="020B0604020202020204" pitchFamily="34" charset="0"/>
              </a:rPr>
              <a:t>machtspositie</a:t>
            </a:r>
            <a:r>
              <a:rPr lang="nl-NL" sz="1900" dirty="0">
                <a:solidFill>
                  <a:sysClr val="windowText" lastClr="000000"/>
                </a:solidFill>
                <a:latin typeface="Arial" panose="020B0604020202020204" pitchFamily="34" charset="0"/>
                <a:cs typeface="Arial" panose="020B0604020202020204" pitchFamily="34" charset="0"/>
              </a:rPr>
              <a:t> is verboden</a:t>
            </a:r>
          </a:p>
          <a:p>
            <a:pPr lvl="1">
              <a:defRPr/>
            </a:pPr>
            <a:r>
              <a:rPr lang="nl-NL" sz="1900" b="1" dirty="0">
                <a:solidFill>
                  <a:sysClr val="windowText" lastClr="000000"/>
                </a:solidFill>
                <a:latin typeface="Arial" panose="020B0604020202020204" pitchFamily="34" charset="0"/>
                <a:cs typeface="Arial" panose="020B0604020202020204" pitchFamily="34" charset="0"/>
              </a:rPr>
              <a:t>Fusies/overnames </a:t>
            </a:r>
            <a:r>
              <a:rPr lang="nl-NL" sz="1900" dirty="0">
                <a:solidFill>
                  <a:sysClr val="windowText" lastClr="000000"/>
                </a:solidFill>
                <a:latin typeface="Arial" panose="020B0604020202020204" pitchFamily="34" charset="0"/>
                <a:cs typeface="Arial" panose="020B0604020202020204" pitchFamily="34" charset="0"/>
              </a:rPr>
              <a:t>zonder goedkeuring zijn verboden</a:t>
            </a:r>
          </a:p>
          <a:p>
            <a:pPr lvl="1">
              <a:defRPr/>
            </a:pPr>
            <a:r>
              <a:rPr lang="nl-NL" sz="1900" b="1" dirty="0">
                <a:solidFill>
                  <a:sysClr val="windowText" lastClr="000000"/>
                </a:solidFill>
                <a:latin typeface="Arial" panose="020B0604020202020204" pitchFamily="34" charset="0"/>
                <a:cs typeface="Arial" panose="020B0604020202020204" pitchFamily="34" charset="0"/>
              </a:rPr>
              <a:t>Staatssteun</a:t>
            </a:r>
            <a:r>
              <a:rPr lang="nl-NL" sz="1900" dirty="0">
                <a:solidFill>
                  <a:sysClr val="windowText" lastClr="000000"/>
                </a:solidFill>
                <a:latin typeface="Arial" panose="020B0604020202020204" pitchFamily="34" charset="0"/>
                <a:cs typeface="Arial" panose="020B0604020202020204" pitchFamily="34" charset="0"/>
              </a:rPr>
              <a:t> zonder goedkeuring is verboden</a:t>
            </a:r>
          </a:p>
          <a:p>
            <a:pPr lvl="1">
              <a:defRPr/>
            </a:pPr>
            <a:endParaRPr lang="nl-NL" sz="1900" dirty="0">
              <a:latin typeface="Arial" panose="020B0604020202020204" pitchFamily="34" charset="0"/>
              <a:cs typeface="Arial" panose="020B0604020202020204" pitchFamily="34" charset="0"/>
            </a:endParaRPr>
          </a:p>
          <a:p>
            <a:r>
              <a:rPr lang="nl-NL" sz="1900" dirty="0">
                <a:latin typeface="Arial" panose="020B0604020202020204" pitchFamily="34" charset="0"/>
                <a:cs typeface="Arial" panose="020B0604020202020204" pitchFamily="34" charset="0"/>
                <a:sym typeface="Wingdings" panose="05000000000000000000" pitchFamily="2" charset="2"/>
              </a:rPr>
              <a:t>Handhaving: ACM / Europese Commissie / rechter</a:t>
            </a:r>
          </a:p>
          <a:p>
            <a:pPr lvl="1"/>
            <a:r>
              <a:rPr lang="nl-NL" sz="1900" dirty="0">
                <a:latin typeface="Arial" panose="020B0604020202020204" pitchFamily="34" charset="0"/>
                <a:cs typeface="Arial" panose="020B0604020202020204" pitchFamily="34" charset="0"/>
                <a:sym typeface="Wingdings" panose="05000000000000000000" pitchFamily="2" charset="2"/>
              </a:rPr>
              <a:t>Boete, last onder dwangsom, waarschuwing of toezegging</a:t>
            </a:r>
          </a:p>
          <a:p>
            <a:pPr lvl="1"/>
            <a:r>
              <a:rPr lang="nl-NL" sz="1900" dirty="0">
                <a:latin typeface="Arial" panose="020B0604020202020204" pitchFamily="34" charset="0"/>
                <a:cs typeface="Arial" panose="020B0604020202020204" pitchFamily="34" charset="0"/>
                <a:sym typeface="Wingdings" panose="05000000000000000000" pitchFamily="2" charset="2"/>
              </a:rPr>
              <a:t>Terugbetaling onrechtmatige staatssteun</a:t>
            </a:r>
          </a:p>
          <a:p>
            <a:pPr lvl="1"/>
            <a:r>
              <a:rPr lang="nl-NL" sz="1900" dirty="0">
                <a:latin typeface="Arial" panose="020B0604020202020204" pitchFamily="34" charset="0"/>
                <a:cs typeface="Arial" panose="020B0604020202020204" pitchFamily="34" charset="0"/>
                <a:sym typeface="Wingdings" panose="05000000000000000000" pitchFamily="2" charset="2"/>
              </a:rPr>
              <a:t>Schadevergoeding bij overtredingen</a:t>
            </a:r>
            <a:endParaRPr lang="nl-NL" sz="1900" dirty="0">
              <a:latin typeface="Arial" panose="020B0604020202020204" pitchFamily="34" charset="0"/>
              <a:cs typeface="Arial" panose="020B0604020202020204" pitchFamily="34" charset="0"/>
            </a:endParaRPr>
          </a:p>
          <a:p>
            <a:pPr marL="0" indent="0">
              <a:buNone/>
            </a:pPr>
            <a:endParaRPr lang="nl-NL" sz="1800" dirty="0">
              <a:latin typeface="Arial" panose="020B0604020202020204" pitchFamily="34" charset="0"/>
              <a:cs typeface="Arial" panose="020B0604020202020204" pitchFamily="34" charset="0"/>
            </a:endParaRPr>
          </a:p>
        </p:txBody>
      </p:sp>
      <p:sp>
        <p:nvSpPr>
          <p:cNvPr id="5" name="Tijdelijke aanduiding voor dianummer 4">
            <a:extLst>
              <a:ext uri="{FF2B5EF4-FFF2-40B4-BE49-F238E27FC236}">
                <a16:creationId xmlns:a16="http://schemas.microsoft.com/office/drawing/2014/main" id="{4A60F189-C53E-45E2-90A3-5E26434D16FF}"/>
              </a:ext>
            </a:extLst>
          </p:cNvPr>
          <p:cNvSpPr>
            <a:spLocks noGrp="1"/>
          </p:cNvSpPr>
          <p:nvPr>
            <p:ph type="sldNum" sz="quarter" idx="12"/>
          </p:nvPr>
        </p:nvSpPr>
        <p:spPr/>
        <p:txBody>
          <a:bodyPr/>
          <a:lstStyle/>
          <a:p>
            <a:fld id="{E45BB751-80D0-6247-BA02-60582747485A}" type="slidenum">
              <a:rPr lang="nl-NL" noProof="0" smtClean="0"/>
              <a:pPr/>
              <a:t>3</a:t>
            </a:fld>
            <a:endParaRPr lang="nl-NL" noProof="0" dirty="0"/>
          </a:p>
        </p:txBody>
      </p:sp>
      <p:pic>
        <p:nvPicPr>
          <p:cNvPr id="4" name="Afbeelding 3">
            <a:extLst>
              <a:ext uri="{FF2B5EF4-FFF2-40B4-BE49-F238E27FC236}">
                <a16:creationId xmlns:a16="http://schemas.microsoft.com/office/drawing/2014/main" id="{96DB933C-4512-4A43-BBA3-C86F9285B010}"/>
              </a:ext>
            </a:extLst>
          </p:cNvPr>
          <p:cNvPicPr>
            <a:picLocks noChangeAspect="1"/>
          </p:cNvPicPr>
          <p:nvPr/>
        </p:nvPicPr>
        <p:blipFill>
          <a:blip r:embed="rId3"/>
          <a:stretch>
            <a:fillRect/>
          </a:stretch>
        </p:blipFill>
        <p:spPr>
          <a:xfrm>
            <a:off x="7042638" y="2832106"/>
            <a:ext cx="1644162" cy="1915886"/>
          </a:xfrm>
          <a:prstGeom prst="rect">
            <a:avLst/>
          </a:prstGeom>
        </p:spPr>
      </p:pic>
    </p:spTree>
    <p:extLst>
      <p:ext uri="{BB962C8B-B14F-4D97-AF65-F5344CB8AC3E}">
        <p14:creationId xmlns:p14="http://schemas.microsoft.com/office/powerpoint/2010/main" val="3484968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919503-F864-4AD0-8CDA-F1C6E8AE0483}"/>
              </a:ext>
            </a:extLst>
          </p:cNvPr>
          <p:cNvSpPr>
            <a:spLocks noGrp="1"/>
          </p:cNvSpPr>
          <p:nvPr>
            <p:ph type="title"/>
          </p:nvPr>
        </p:nvSpPr>
        <p:spPr/>
        <p:txBody>
          <a:bodyPr>
            <a:normAutofit/>
          </a:bodyPr>
          <a:lstStyle/>
          <a:p>
            <a:r>
              <a:rPr lang="nl-NL" sz="3200" dirty="0">
                <a:latin typeface="Arial" panose="020B0604020202020204" pitchFamily="34" charset="0"/>
                <a:cs typeface="Arial" panose="020B0604020202020204" pitchFamily="34" charset="0"/>
              </a:rPr>
              <a:t>“Versoepeling” door COVID-19  </a:t>
            </a:r>
          </a:p>
        </p:txBody>
      </p:sp>
      <p:sp>
        <p:nvSpPr>
          <p:cNvPr id="3" name="Tijdelijke aanduiding voor inhoud 2">
            <a:extLst>
              <a:ext uri="{FF2B5EF4-FFF2-40B4-BE49-F238E27FC236}">
                <a16:creationId xmlns:a16="http://schemas.microsoft.com/office/drawing/2014/main" id="{9696B4D9-C83B-49CD-81D0-49DCCEEDF556}"/>
              </a:ext>
            </a:extLst>
          </p:cNvPr>
          <p:cNvSpPr>
            <a:spLocks noGrp="1"/>
          </p:cNvSpPr>
          <p:nvPr>
            <p:ph idx="1"/>
          </p:nvPr>
        </p:nvSpPr>
        <p:spPr>
          <a:xfrm>
            <a:off x="457200" y="2215806"/>
            <a:ext cx="8229600" cy="4362794"/>
          </a:xfrm>
        </p:spPr>
        <p:txBody>
          <a:bodyPr>
            <a:noAutofit/>
          </a:bodyPr>
          <a:lstStyle/>
          <a:p>
            <a:pPr marL="266700" lvl="1" indent="-266700">
              <a:lnSpc>
                <a:spcPts val="3000"/>
              </a:lnSpc>
            </a:pPr>
            <a:r>
              <a:rPr lang="nl-NL" sz="1900" dirty="0">
                <a:latin typeface="Arial" panose="020B0604020202020204" pitchFamily="34" charset="0"/>
                <a:cs typeface="Arial" panose="020B0604020202020204" pitchFamily="34" charset="0"/>
              </a:rPr>
              <a:t>Mededingingsrecht = crisis-proof</a:t>
            </a:r>
          </a:p>
          <a:p>
            <a:pPr marL="538163" lvl="2" indent="-266700"/>
            <a:r>
              <a:rPr lang="nl-NL" sz="1900" dirty="0">
                <a:latin typeface="Arial" panose="020B0604020202020204" pitchFamily="34" charset="0"/>
                <a:cs typeface="Arial" panose="020B0604020202020204" pitchFamily="34" charset="0"/>
              </a:rPr>
              <a:t>Noodzakelijke samenwerking altijd toegestaan. Ook niet-economische belangen kunnen worden meegewogen.</a:t>
            </a:r>
          </a:p>
          <a:p>
            <a:pPr marL="538163" lvl="2" indent="-266700"/>
            <a:r>
              <a:rPr lang="nl-NL" sz="1900" dirty="0">
                <a:latin typeface="Arial" panose="020B0604020202020204" pitchFamily="34" charset="0"/>
                <a:cs typeface="Arial" panose="020B0604020202020204" pitchFamily="34" charset="0"/>
              </a:rPr>
              <a:t>Reddingfusies en ontheffing goedkeuring overname bij faillissement altijd mogelijk    </a:t>
            </a:r>
          </a:p>
          <a:p>
            <a:pPr marL="266700" lvl="1" indent="-266700"/>
            <a:endParaRPr lang="nl-NL" sz="1900" dirty="0">
              <a:latin typeface="Arial" panose="020B0604020202020204" pitchFamily="34" charset="0"/>
              <a:cs typeface="Arial" panose="020B0604020202020204" pitchFamily="34" charset="0"/>
            </a:endParaRPr>
          </a:p>
          <a:p>
            <a:pPr marL="266700" lvl="1" indent="-266700">
              <a:lnSpc>
                <a:spcPts val="3000"/>
              </a:lnSpc>
            </a:pPr>
            <a:r>
              <a:rPr lang="nl-NL" sz="1900" dirty="0">
                <a:latin typeface="Arial" panose="020B0604020202020204" pitchFamily="34" charset="0"/>
                <a:cs typeface="Arial" panose="020B0604020202020204" pitchFamily="34" charset="0"/>
              </a:rPr>
              <a:t>Toezichthouders “soepeler” met handhaving mededingingsregels   </a:t>
            </a:r>
          </a:p>
          <a:p>
            <a:pPr marL="266700" lvl="1" indent="-266700"/>
            <a:endParaRPr lang="nl-NL" sz="1900" dirty="0">
              <a:latin typeface="Arial" panose="020B0604020202020204" pitchFamily="34" charset="0"/>
              <a:cs typeface="Arial" panose="020B0604020202020204" pitchFamily="34" charset="0"/>
            </a:endParaRPr>
          </a:p>
          <a:p>
            <a:pPr marL="266700" lvl="1" indent="-266700"/>
            <a:r>
              <a:rPr lang="nl-NL" sz="1900" dirty="0">
                <a:latin typeface="Arial" panose="020B0604020202020204" pitchFamily="34" charset="0"/>
                <a:cs typeface="Arial" panose="020B0604020202020204" pitchFamily="34" charset="0"/>
              </a:rPr>
              <a:t>Europese Commissie heeft tijdelijk staatssteun raamwerk gemaakt</a:t>
            </a:r>
          </a:p>
          <a:p>
            <a:pPr marL="538163" lvl="2" indent="-266700"/>
            <a:r>
              <a:rPr lang="nl-NL" sz="1900" dirty="0">
                <a:latin typeface="Arial" panose="020B0604020202020204" pitchFamily="34" charset="0"/>
                <a:cs typeface="Arial" panose="020B0604020202020204" pitchFamily="34" charset="0"/>
              </a:rPr>
              <a:t>Verruiming mogelijkheden en spoedprocedures</a:t>
            </a:r>
          </a:p>
          <a:p>
            <a:pPr>
              <a:defRPr/>
            </a:pPr>
            <a:endParaRPr lang="nl-NL" sz="1800" dirty="0">
              <a:solidFill>
                <a:sysClr val="windowText" lastClr="000000"/>
              </a:solidFill>
              <a:latin typeface="Arial" panose="020B0604020202020204" pitchFamily="34" charset="0"/>
              <a:cs typeface="Arial" panose="020B0604020202020204" pitchFamily="34" charset="0"/>
            </a:endParaRPr>
          </a:p>
        </p:txBody>
      </p:sp>
      <p:sp>
        <p:nvSpPr>
          <p:cNvPr id="4" name="Tijdelijke aanduiding voor dianummer 3">
            <a:extLst>
              <a:ext uri="{FF2B5EF4-FFF2-40B4-BE49-F238E27FC236}">
                <a16:creationId xmlns:a16="http://schemas.microsoft.com/office/drawing/2014/main" id="{D147DA5B-0605-439F-BF6B-C6E3376A7B54}"/>
              </a:ext>
            </a:extLst>
          </p:cNvPr>
          <p:cNvSpPr>
            <a:spLocks noGrp="1"/>
          </p:cNvSpPr>
          <p:nvPr>
            <p:ph type="sldNum" sz="quarter" idx="12"/>
          </p:nvPr>
        </p:nvSpPr>
        <p:spPr/>
        <p:txBody>
          <a:bodyPr/>
          <a:lstStyle/>
          <a:p>
            <a:fld id="{E45BB751-80D0-6247-BA02-60582747485A}" type="slidenum">
              <a:rPr lang="nl-NL" noProof="0" smtClean="0"/>
              <a:pPr/>
              <a:t>4</a:t>
            </a:fld>
            <a:endParaRPr lang="nl-NL" noProof="0" dirty="0"/>
          </a:p>
        </p:txBody>
      </p:sp>
    </p:spTree>
    <p:extLst>
      <p:ext uri="{BB962C8B-B14F-4D97-AF65-F5344CB8AC3E}">
        <p14:creationId xmlns:p14="http://schemas.microsoft.com/office/powerpoint/2010/main" val="2283497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919503-F864-4AD0-8CDA-F1C6E8AE0483}"/>
              </a:ext>
            </a:extLst>
          </p:cNvPr>
          <p:cNvSpPr>
            <a:spLocks noGrp="1"/>
          </p:cNvSpPr>
          <p:nvPr>
            <p:ph type="title"/>
          </p:nvPr>
        </p:nvSpPr>
        <p:spPr/>
        <p:txBody>
          <a:bodyPr>
            <a:normAutofit/>
          </a:bodyPr>
          <a:lstStyle/>
          <a:p>
            <a:r>
              <a:rPr lang="nl-NL" sz="3200" dirty="0">
                <a:latin typeface="Arial" panose="020B0604020202020204" pitchFamily="34" charset="0"/>
                <a:cs typeface="Arial" panose="020B0604020202020204" pitchFamily="34" charset="0"/>
              </a:rPr>
              <a:t>“Versoepeling” toezicht ACM</a:t>
            </a:r>
          </a:p>
        </p:txBody>
      </p:sp>
      <p:sp>
        <p:nvSpPr>
          <p:cNvPr id="3" name="Tijdelijke aanduiding voor inhoud 2">
            <a:extLst>
              <a:ext uri="{FF2B5EF4-FFF2-40B4-BE49-F238E27FC236}">
                <a16:creationId xmlns:a16="http://schemas.microsoft.com/office/drawing/2014/main" id="{9696B4D9-C83B-49CD-81D0-49DCCEEDF556}"/>
              </a:ext>
            </a:extLst>
          </p:cNvPr>
          <p:cNvSpPr>
            <a:spLocks noGrp="1"/>
          </p:cNvSpPr>
          <p:nvPr>
            <p:ph idx="1"/>
          </p:nvPr>
        </p:nvSpPr>
        <p:spPr>
          <a:xfrm>
            <a:off x="457200" y="2215806"/>
            <a:ext cx="8229600" cy="4362794"/>
          </a:xfrm>
        </p:spPr>
        <p:txBody>
          <a:bodyPr>
            <a:noAutofit/>
          </a:bodyPr>
          <a:lstStyle/>
          <a:p>
            <a:pPr marL="266700" lvl="1" indent="-266700">
              <a:lnSpc>
                <a:spcPts val="3000"/>
              </a:lnSpc>
            </a:pPr>
            <a:endParaRPr lang="nl-NL" sz="1800" dirty="0">
              <a:latin typeface="Arial" panose="020B0604020202020204" pitchFamily="34" charset="0"/>
              <a:cs typeface="Arial" panose="020B0604020202020204" pitchFamily="34" charset="0"/>
            </a:endParaRPr>
          </a:p>
          <a:p>
            <a:pPr marL="266700" lvl="1" indent="-266700">
              <a:lnSpc>
                <a:spcPts val="3000"/>
              </a:lnSpc>
            </a:pPr>
            <a:endParaRPr lang="nl-NL" sz="1800" dirty="0">
              <a:latin typeface="Arial" panose="020B0604020202020204" pitchFamily="34" charset="0"/>
              <a:cs typeface="Arial" panose="020B0604020202020204" pitchFamily="34" charset="0"/>
            </a:endParaRPr>
          </a:p>
          <a:p>
            <a:pPr marL="266700" lvl="1" indent="-266700">
              <a:lnSpc>
                <a:spcPts val="3000"/>
              </a:lnSpc>
            </a:pPr>
            <a:endParaRPr lang="nl-NL" sz="1800" dirty="0">
              <a:latin typeface="Arial" panose="020B0604020202020204" pitchFamily="34" charset="0"/>
              <a:cs typeface="Arial" panose="020B0604020202020204" pitchFamily="34" charset="0"/>
            </a:endParaRPr>
          </a:p>
          <a:p>
            <a:pPr marL="266700" lvl="1" indent="-266700">
              <a:lnSpc>
                <a:spcPts val="3000"/>
              </a:lnSpc>
            </a:pPr>
            <a:endParaRPr lang="nl-NL" sz="1800" dirty="0">
              <a:latin typeface="Arial" panose="020B0604020202020204" pitchFamily="34" charset="0"/>
              <a:cs typeface="Arial" panose="020B0604020202020204" pitchFamily="34" charset="0"/>
            </a:endParaRPr>
          </a:p>
          <a:p>
            <a:pPr marL="266700" lvl="1" indent="-266700"/>
            <a:endParaRPr lang="nl-NL" sz="1800" dirty="0">
              <a:latin typeface="Arial" panose="020B0604020202020204" pitchFamily="34" charset="0"/>
              <a:cs typeface="Arial" panose="020B0604020202020204" pitchFamily="34" charset="0"/>
            </a:endParaRPr>
          </a:p>
          <a:p>
            <a:pPr>
              <a:defRPr/>
            </a:pPr>
            <a:r>
              <a:rPr lang="nl-NL" sz="1800" dirty="0">
                <a:solidFill>
                  <a:sysClr val="windowText" lastClr="000000"/>
                </a:solidFill>
                <a:latin typeface="Arial" panose="020B0604020202020204" pitchFamily="34" charset="0"/>
                <a:cs typeface="Arial" panose="020B0604020202020204" pitchFamily="34" charset="0"/>
              </a:rPr>
              <a:t>Supermarkten mogen elkaar informeren over voorraden</a:t>
            </a:r>
          </a:p>
          <a:p>
            <a:pPr>
              <a:defRPr/>
            </a:pPr>
            <a:r>
              <a:rPr lang="nl-NL" sz="1800" dirty="0">
                <a:solidFill>
                  <a:sysClr val="windowText" lastClr="000000"/>
                </a:solidFill>
                <a:latin typeface="Arial" panose="020B0604020202020204" pitchFamily="34" charset="0"/>
                <a:cs typeface="Arial" panose="020B0604020202020204" pitchFamily="34" charset="0"/>
              </a:rPr>
              <a:t>Logistieke dienstverleners mogen samenwerken bij distributie levensmiddelen </a:t>
            </a:r>
          </a:p>
          <a:p>
            <a:pPr>
              <a:defRPr/>
            </a:pPr>
            <a:r>
              <a:rPr lang="nl-NL" sz="1800" dirty="0">
                <a:solidFill>
                  <a:sysClr val="windowText" lastClr="000000"/>
                </a:solidFill>
                <a:latin typeface="Arial" panose="020B0604020202020204" pitchFamily="34" charset="0"/>
                <a:cs typeface="Arial" panose="020B0604020202020204" pitchFamily="34" charset="0"/>
              </a:rPr>
              <a:t>Branches mogen afspraken maken over soepele omgang met debiteuren</a:t>
            </a:r>
          </a:p>
          <a:p>
            <a:pPr>
              <a:defRPr/>
            </a:pPr>
            <a:r>
              <a:rPr lang="nl-NL" sz="1800" dirty="0">
                <a:solidFill>
                  <a:sysClr val="windowText" lastClr="000000"/>
                </a:solidFill>
                <a:latin typeface="Arial" panose="020B0604020202020204" pitchFamily="34" charset="0"/>
                <a:cs typeface="Arial" panose="020B0604020202020204" pitchFamily="34" charset="0"/>
              </a:rPr>
              <a:t>Groothandels geneesmiddelen mogen delen hoeveel medicijnen zij verkopen </a:t>
            </a:r>
          </a:p>
          <a:p>
            <a:pPr>
              <a:defRPr/>
            </a:pPr>
            <a:endParaRPr lang="nl-NL" sz="1800" dirty="0">
              <a:solidFill>
                <a:sysClr val="windowText" lastClr="000000"/>
              </a:solidFill>
              <a:latin typeface="Arial" panose="020B0604020202020204" pitchFamily="34" charset="0"/>
              <a:cs typeface="Arial" panose="020B0604020202020204" pitchFamily="34" charset="0"/>
            </a:endParaRPr>
          </a:p>
          <a:p>
            <a:pPr>
              <a:defRPr/>
            </a:pPr>
            <a:r>
              <a:rPr lang="nl-NL" sz="1800" b="1" dirty="0">
                <a:solidFill>
                  <a:sysClr val="windowText" lastClr="000000"/>
                </a:solidFill>
                <a:latin typeface="Arial" panose="020B0604020202020204" pitchFamily="34" charset="0"/>
                <a:cs typeface="Arial" panose="020B0604020202020204" pitchFamily="34" charset="0"/>
              </a:rPr>
              <a:t>Waarschuwing: Bedrijven mogen geen misbruik maken van onzekerheden en schaarste! </a:t>
            </a:r>
          </a:p>
        </p:txBody>
      </p:sp>
      <p:sp>
        <p:nvSpPr>
          <p:cNvPr id="4" name="Tijdelijke aanduiding voor dianummer 3">
            <a:extLst>
              <a:ext uri="{FF2B5EF4-FFF2-40B4-BE49-F238E27FC236}">
                <a16:creationId xmlns:a16="http://schemas.microsoft.com/office/drawing/2014/main" id="{D147DA5B-0605-439F-BF6B-C6E3376A7B54}"/>
              </a:ext>
            </a:extLst>
          </p:cNvPr>
          <p:cNvSpPr>
            <a:spLocks noGrp="1"/>
          </p:cNvSpPr>
          <p:nvPr>
            <p:ph type="sldNum" sz="quarter" idx="12"/>
          </p:nvPr>
        </p:nvSpPr>
        <p:spPr/>
        <p:txBody>
          <a:bodyPr/>
          <a:lstStyle/>
          <a:p>
            <a:fld id="{E45BB751-80D0-6247-BA02-60582747485A}" type="slidenum">
              <a:rPr lang="nl-NL" noProof="0" smtClean="0"/>
              <a:pPr/>
              <a:t>5</a:t>
            </a:fld>
            <a:endParaRPr lang="nl-NL" noProof="0" dirty="0"/>
          </a:p>
        </p:txBody>
      </p:sp>
      <p:pic>
        <p:nvPicPr>
          <p:cNvPr id="5" name="Afbeelding 4">
            <a:extLst>
              <a:ext uri="{FF2B5EF4-FFF2-40B4-BE49-F238E27FC236}">
                <a16:creationId xmlns:a16="http://schemas.microsoft.com/office/drawing/2014/main" id="{6D04C34D-A676-4DEB-8F15-06E377DF9B45}"/>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contrast="21000"/>
                    </a14:imgEffect>
                  </a14:imgLayer>
                </a14:imgProps>
              </a:ext>
            </a:extLst>
          </a:blip>
          <a:srcRect r="2325"/>
          <a:stretch/>
        </p:blipFill>
        <p:spPr>
          <a:xfrm>
            <a:off x="590550" y="2255562"/>
            <a:ext cx="7962900" cy="1835494"/>
          </a:xfrm>
          <a:prstGeom prst="rect">
            <a:avLst/>
          </a:prstGeom>
        </p:spPr>
      </p:pic>
    </p:spTree>
    <p:extLst>
      <p:ext uri="{BB962C8B-B14F-4D97-AF65-F5344CB8AC3E}">
        <p14:creationId xmlns:p14="http://schemas.microsoft.com/office/powerpoint/2010/main" val="27695284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F78374-F0F8-4677-8339-934F22798BF4}"/>
              </a:ext>
            </a:extLst>
          </p:cNvPr>
          <p:cNvSpPr>
            <a:spLocks noGrp="1"/>
          </p:cNvSpPr>
          <p:nvPr>
            <p:ph type="title"/>
          </p:nvPr>
        </p:nvSpPr>
        <p:spPr/>
        <p:txBody>
          <a:bodyPr>
            <a:normAutofit/>
          </a:bodyPr>
          <a:lstStyle/>
          <a:p>
            <a:r>
              <a:rPr lang="nl-NL" sz="3200" dirty="0">
                <a:latin typeface="Arial" panose="020B0604020202020204" pitchFamily="34" charset="0"/>
                <a:cs typeface="Arial" panose="020B0604020202020204" pitchFamily="34" charset="0"/>
              </a:rPr>
              <a:t>Voorbeeld: zorgverzekeraars </a:t>
            </a:r>
          </a:p>
        </p:txBody>
      </p:sp>
      <p:sp>
        <p:nvSpPr>
          <p:cNvPr id="3" name="Tijdelijke aanduiding voor inhoud 2">
            <a:extLst>
              <a:ext uri="{FF2B5EF4-FFF2-40B4-BE49-F238E27FC236}">
                <a16:creationId xmlns:a16="http://schemas.microsoft.com/office/drawing/2014/main" id="{6FDEB88F-4C4C-4E5C-B332-00D0888C6D14}"/>
              </a:ext>
            </a:extLst>
          </p:cNvPr>
          <p:cNvSpPr>
            <a:spLocks noGrp="1"/>
          </p:cNvSpPr>
          <p:nvPr>
            <p:ph idx="1"/>
          </p:nvPr>
        </p:nvSpPr>
        <p:spPr>
          <a:xfrm>
            <a:off x="457200" y="2255562"/>
            <a:ext cx="8229600" cy="4215474"/>
          </a:xfrm>
        </p:spPr>
        <p:txBody>
          <a:bodyPr>
            <a:normAutofit/>
          </a:bodyPr>
          <a:lstStyle/>
          <a:p>
            <a:pPr>
              <a:defRPr/>
            </a:pPr>
            <a:r>
              <a:rPr lang="nl-NL" sz="1900" dirty="0">
                <a:solidFill>
                  <a:sysClr val="windowText" lastClr="000000"/>
                </a:solidFill>
                <a:latin typeface="Arial" panose="020B0604020202020204" pitchFamily="34" charset="0"/>
                <a:cs typeface="Arial" panose="020B0604020202020204" pitchFamily="34" charset="0"/>
              </a:rPr>
              <a:t>ACM akkoord met afspraak tussen zorgverzekeraars om financiële steun te geven aan zorgaanbieders</a:t>
            </a:r>
          </a:p>
          <a:p>
            <a:pPr>
              <a:defRPr/>
            </a:pPr>
            <a:endParaRPr lang="nl-NL" sz="1900" dirty="0">
              <a:solidFill>
                <a:sysClr val="windowText" lastClr="000000"/>
              </a:solidFill>
              <a:latin typeface="Arial" panose="020B0604020202020204" pitchFamily="34" charset="0"/>
              <a:cs typeface="Arial" panose="020B0604020202020204" pitchFamily="34" charset="0"/>
            </a:endParaRPr>
          </a:p>
          <a:p>
            <a:pPr>
              <a:defRPr/>
            </a:pPr>
            <a:r>
              <a:rPr lang="nl-NL" sz="1900" dirty="0">
                <a:solidFill>
                  <a:sysClr val="windowText" lastClr="000000"/>
                </a:solidFill>
                <a:latin typeface="Arial" panose="020B0604020202020204" pitchFamily="34" charset="0"/>
                <a:cs typeface="Arial" panose="020B0604020202020204" pitchFamily="34" charset="0"/>
              </a:rPr>
              <a:t>Continuïteitsbijdrage en vooruitbetaling aan zorgaanbieders die niet betrokken zijn bij coronapatiënten ter compensatie voor lagere omzet. </a:t>
            </a:r>
          </a:p>
          <a:p>
            <a:pPr>
              <a:defRPr/>
            </a:pPr>
            <a:endParaRPr lang="nl-NL" sz="1900" dirty="0">
              <a:solidFill>
                <a:sysClr val="windowText" lastClr="000000"/>
              </a:solidFill>
              <a:latin typeface="Arial" panose="020B0604020202020204" pitchFamily="34" charset="0"/>
              <a:cs typeface="Arial" panose="020B0604020202020204" pitchFamily="34" charset="0"/>
            </a:endParaRPr>
          </a:p>
          <a:p>
            <a:pPr>
              <a:defRPr/>
            </a:pPr>
            <a:r>
              <a:rPr lang="nl-NL" sz="1900" dirty="0">
                <a:solidFill>
                  <a:sysClr val="windowText" lastClr="000000"/>
                </a:solidFill>
                <a:latin typeface="Arial" panose="020B0604020202020204" pitchFamily="34" charset="0"/>
                <a:cs typeface="Arial" panose="020B0604020202020204" pitchFamily="34" charset="0"/>
              </a:rPr>
              <a:t>ACM: </a:t>
            </a:r>
            <a:r>
              <a:rPr lang="nl-NL" sz="1900" dirty="0"/>
              <a:t>samenwerking is </a:t>
            </a:r>
            <a:r>
              <a:rPr lang="nl-NL" sz="1900" u="sng" dirty="0"/>
              <a:t>noodzakelijk</a:t>
            </a:r>
            <a:r>
              <a:rPr lang="nl-NL" sz="1900" dirty="0"/>
              <a:t> om de zorg tijdens en na de crisis in stand te houden. </a:t>
            </a:r>
          </a:p>
          <a:p>
            <a:pPr>
              <a:defRPr/>
            </a:pPr>
            <a:endParaRPr lang="nl-NL" sz="1900" dirty="0"/>
          </a:p>
          <a:p>
            <a:pPr>
              <a:defRPr/>
            </a:pPr>
            <a:r>
              <a:rPr lang="nl-NL" sz="1900" dirty="0"/>
              <a:t>De afspraken zijn beperkt in duur en zijn bovendien </a:t>
            </a:r>
            <a:r>
              <a:rPr lang="nl-NL" sz="1900" u="sng" dirty="0"/>
              <a:t>minimumafspraken</a:t>
            </a:r>
            <a:endParaRPr lang="nl-NL" sz="1900" dirty="0"/>
          </a:p>
          <a:p>
            <a:pPr>
              <a:defRPr/>
            </a:pPr>
            <a:endParaRPr lang="nl-NL" sz="1800" dirty="0">
              <a:solidFill>
                <a:sysClr val="windowText" lastClr="000000"/>
              </a:solidFill>
              <a:latin typeface="Arial" panose="020B0604020202020204" pitchFamily="34" charset="0"/>
              <a:cs typeface="Arial" panose="020B0604020202020204" pitchFamily="34" charset="0"/>
            </a:endParaRPr>
          </a:p>
          <a:p>
            <a:pPr lvl="0">
              <a:defRPr/>
            </a:pPr>
            <a:endParaRPr lang="nl-NL" sz="1800" dirty="0">
              <a:solidFill>
                <a:sysClr val="windowText" lastClr="000000"/>
              </a:solidFill>
              <a:latin typeface="Arial" panose="020B0604020202020204" pitchFamily="34" charset="0"/>
              <a:cs typeface="Arial" panose="020B0604020202020204" pitchFamily="34" charset="0"/>
            </a:endParaRPr>
          </a:p>
          <a:p>
            <a:pPr lvl="1">
              <a:defRPr/>
            </a:pPr>
            <a:endParaRPr lang="nl-NL" sz="1800" dirty="0">
              <a:solidFill>
                <a:sysClr val="windowText" lastClr="000000"/>
              </a:solidFill>
              <a:latin typeface="Arial" panose="020B0604020202020204" pitchFamily="34" charset="0"/>
              <a:cs typeface="Arial" panose="020B0604020202020204" pitchFamily="34" charset="0"/>
            </a:endParaRPr>
          </a:p>
          <a:p>
            <a:endParaRPr lang="nl-NL" dirty="0"/>
          </a:p>
        </p:txBody>
      </p:sp>
      <p:sp>
        <p:nvSpPr>
          <p:cNvPr id="4" name="Tijdelijke aanduiding voor dianummer 3">
            <a:extLst>
              <a:ext uri="{FF2B5EF4-FFF2-40B4-BE49-F238E27FC236}">
                <a16:creationId xmlns:a16="http://schemas.microsoft.com/office/drawing/2014/main" id="{BFB6A45F-8945-402A-8F70-7D5548374BA5}"/>
              </a:ext>
            </a:extLst>
          </p:cNvPr>
          <p:cNvSpPr>
            <a:spLocks noGrp="1"/>
          </p:cNvSpPr>
          <p:nvPr>
            <p:ph type="sldNum" sz="quarter" idx="12"/>
          </p:nvPr>
        </p:nvSpPr>
        <p:spPr/>
        <p:txBody>
          <a:bodyPr/>
          <a:lstStyle/>
          <a:p>
            <a:fld id="{E45BB751-80D0-6247-BA02-60582747485A}" type="slidenum">
              <a:rPr lang="nl-NL" noProof="0" smtClean="0"/>
              <a:pPr/>
              <a:t>6</a:t>
            </a:fld>
            <a:endParaRPr lang="nl-NL" noProof="0" dirty="0"/>
          </a:p>
        </p:txBody>
      </p:sp>
    </p:spTree>
    <p:extLst>
      <p:ext uri="{BB962C8B-B14F-4D97-AF65-F5344CB8AC3E}">
        <p14:creationId xmlns:p14="http://schemas.microsoft.com/office/powerpoint/2010/main" val="41769370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F78374-F0F8-4677-8339-934F22798BF4}"/>
              </a:ext>
            </a:extLst>
          </p:cNvPr>
          <p:cNvSpPr>
            <a:spLocks noGrp="1"/>
          </p:cNvSpPr>
          <p:nvPr>
            <p:ph type="title"/>
          </p:nvPr>
        </p:nvSpPr>
        <p:spPr/>
        <p:txBody>
          <a:bodyPr>
            <a:normAutofit/>
          </a:bodyPr>
          <a:lstStyle/>
          <a:p>
            <a:r>
              <a:rPr lang="nl-NL" sz="3200" dirty="0">
                <a:latin typeface="Arial" panose="020B0604020202020204" pitchFamily="34" charset="0"/>
                <a:cs typeface="Arial" panose="020B0604020202020204" pitchFamily="34" charset="0"/>
              </a:rPr>
              <a:t>Voorbeeld: Roche</a:t>
            </a:r>
          </a:p>
        </p:txBody>
      </p:sp>
      <p:sp>
        <p:nvSpPr>
          <p:cNvPr id="3" name="Tijdelijke aanduiding voor inhoud 2">
            <a:extLst>
              <a:ext uri="{FF2B5EF4-FFF2-40B4-BE49-F238E27FC236}">
                <a16:creationId xmlns:a16="http://schemas.microsoft.com/office/drawing/2014/main" id="{6FDEB88F-4C4C-4E5C-B332-00D0888C6D14}"/>
              </a:ext>
            </a:extLst>
          </p:cNvPr>
          <p:cNvSpPr>
            <a:spLocks noGrp="1"/>
          </p:cNvSpPr>
          <p:nvPr>
            <p:ph idx="1"/>
          </p:nvPr>
        </p:nvSpPr>
        <p:spPr>
          <a:xfrm>
            <a:off x="457200" y="2215806"/>
            <a:ext cx="8229600" cy="4215474"/>
          </a:xfrm>
        </p:spPr>
        <p:txBody>
          <a:bodyPr>
            <a:normAutofit/>
          </a:bodyPr>
          <a:lstStyle/>
          <a:p>
            <a:pPr>
              <a:defRPr/>
            </a:pPr>
            <a:r>
              <a:rPr lang="nl-NL" sz="1900" dirty="0">
                <a:solidFill>
                  <a:sysClr val="windowText" lastClr="000000"/>
                </a:solidFill>
                <a:latin typeface="Arial" panose="020B0604020202020204" pitchFamily="34" charset="0"/>
                <a:cs typeface="Arial" panose="020B0604020202020204" pitchFamily="34" charset="0"/>
              </a:rPr>
              <a:t>In media berichten dat Roche weigerde informatie te geven over testmateriaal COVID-19</a:t>
            </a:r>
          </a:p>
          <a:p>
            <a:pPr>
              <a:defRPr/>
            </a:pPr>
            <a:endParaRPr lang="nl-NL" sz="1900" dirty="0">
              <a:solidFill>
                <a:sysClr val="windowText" lastClr="000000"/>
              </a:solidFill>
              <a:latin typeface="Arial" panose="020B0604020202020204" pitchFamily="34" charset="0"/>
              <a:cs typeface="Arial" panose="020B0604020202020204" pitchFamily="34" charset="0"/>
            </a:endParaRPr>
          </a:p>
          <a:p>
            <a:pPr>
              <a:defRPr/>
            </a:pPr>
            <a:r>
              <a:rPr lang="nl-NL" sz="1900" dirty="0">
                <a:solidFill>
                  <a:sysClr val="windowText" lastClr="000000"/>
                </a:solidFill>
                <a:latin typeface="Arial" panose="020B0604020202020204" pitchFamily="34" charset="0"/>
                <a:cs typeface="Arial" panose="020B0604020202020204" pitchFamily="34" charset="0"/>
              </a:rPr>
              <a:t>Europese Commissie: mogelijk misbruik machtspositie </a:t>
            </a:r>
          </a:p>
          <a:p>
            <a:pPr>
              <a:defRPr/>
            </a:pPr>
            <a:endParaRPr lang="nl-NL" sz="1900" dirty="0">
              <a:solidFill>
                <a:sysClr val="windowText" lastClr="000000"/>
              </a:solidFill>
              <a:latin typeface="Arial" panose="020B0604020202020204" pitchFamily="34" charset="0"/>
              <a:cs typeface="Arial" panose="020B0604020202020204" pitchFamily="34" charset="0"/>
            </a:endParaRPr>
          </a:p>
          <a:p>
            <a:pPr>
              <a:defRPr/>
            </a:pPr>
            <a:r>
              <a:rPr lang="nl-NL" sz="1900" dirty="0">
                <a:solidFill>
                  <a:sysClr val="windowText" lastClr="000000"/>
                </a:solidFill>
                <a:latin typeface="Arial" panose="020B0604020202020204" pitchFamily="34" charset="0"/>
                <a:cs typeface="Arial" panose="020B0604020202020204" pitchFamily="34" charset="0"/>
              </a:rPr>
              <a:t>Interventie ACM: volledige medewerking en toezegging Roche</a:t>
            </a:r>
          </a:p>
          <a:p>
            <a:pPr>
              <a:defRPr/>
            </a:pPr>
            <a:endParaRPr lang="nl-NL" sz="1900" dirty="0">
              <a:solidFill>
                <a:sysClr val="windowText" lastClr="000000"/>
              </a:solidFill>
              <a:latin typeface="Arial" panose="020B0604020202020204" pitchFamily="34" charset="0"/>
              <a:cs typeface="Arial" panose="020B0604020202020204" pitchFamily="34" charset="0"/>
            </a:endParaRPr>
          </a:p>
          <a:p>
            <a:pPr>
              <a:defRPr/>
            </a:pPr>
            <a:r>
              <a:rPr lang="nl-NL" sz="1900" dirty="0">
                <a:solidFill>
                  <a:sysClr val="windowText" lastClr="000000"/>
                </a:solidFill>
                <a:latin typeface="Arial" panose="020B0604020202020204" pitchFamily="34" charset="0"/>
                <a:cs typeface="Arial" panose="020B0604020202020204" pitchFamily="34" charset="0"/>
              </a:rPr>
              <a:t>ACM neemt geen verdere stappen</a:t>
            </a:r>
            <a:endParaRPr lang="nl-NL" sz="1900" dirty="0"/>
          </a:p>
          <a:p>
            <a:pPr>
              <a:defRPr/>
            </a:pPr>
            <a:endParaRPr lang="nl-NL" sz="1800" dirty="0">
              <a:solidFill>
                <a:sysClr val="windowText" lastClr="000000"/>
              </a:solidFill>
              <a:latin typeface="Arial" panose="020B0604020202020204" pitchFamily="34" charset="0"/>
              <a:cs typeface="Arial" panose="020B0604020202020204" pitchFamily="34" charset="0"/>
            </a:endParaRPr>
          </a:p>
          <a:p>
            <a:pPr lvl="0">
              <a:defRPr/>
            </a:pPr>
            <a:endParaRPr lang="nl-NL" sz="1800" dirty="0">
              <a:solidFill>
                <a:sysClr val="windowText" lastClr="000000"/>
              </a:solidFill>
              <a:latin typeface="Arial" panose="020B0604020202020204" pitchFamily="34" charset="0"/>
              <a:cs typeface="Arial" panose="020B0604020202020204" pitchFamily="34" charset="0"/>
            </a:endParaRPr>
          </a:p>
          <a:p>
            <a:pPr lvl="1">
              <a:defRPr/>
            </a:pPr>
            <a:endParaRPr lang="nl-NL" sz="1800" dirty="0">
              <a:solidFill>
                <a:sysClr val="windowText" lastClr="000000"/>
              </a:solidFill>
              <a:latin typeface="Arial" panose="020B0604020202020204" pitchFamily="34" charset="0"/>
              <a:cs typeface="Arial" panose="020B0604020202020204" pitchFamily="34" charset="0"/>
            </a:endParaRPr>
          </a:p>
          <a:p>
            <a:endParaRPr lang="nl-NL" dirty="0"/>
          </a:p>
        </p:txBody>
      </p:sp>
      <p:sp>
        <p:nvSpPr>
          <p:cNvPr id="4" name="Tijdelijke aanduiding voor dianummer 3">
            <a:extLst>
              <a:ext uri="{FF2B5EF4-FFF2-40B4-BE49-F238E27FC236}">
                <a16:creationId xmlns:a16="http://schemas.microsoft.com/office/drawing/2014/main" id="{BFB6A45F-8945-402A-8F70-7D5548374BA5}"/>
              </a:ext>
            </a:extLst>
          </p:cNvPr>
          <p:cNvSpPr>
            <a:spLocks noGrp="1"/>
          </p:cNvSpPr>
          <p:nvPr>
            <p:ph type="sldNum" sz="quarter" idx="12"/>
          </p:nvPr>
        </p:nvSpPr>
        <p:spPr/>
        <p:txBody>
          <a:bodyPr/>
          <a:lstStyle/>
          <a:p>
            <a:fld id="{E45BB751-80D0-6247-BA02-60582747485A}" type="slidenum">
              <a:rPr lang="nl-NL" noProof="0" smtClean="0"/>
              <a:pPr/>
              <a:t>7</a:t>
            </a:fld>
            <a:endParaRPr lang="nl-NL" noProof="0" dirty="0"/>
          </a:p>
        </p:txBody>
      </p:sp>
      <p:pic>
        <p:nvPicPr>
          <p:cNvPr id="6" name="Afbeelding 5">
            <a:extLst>
              <a:ext uri="{FF2B5EF4-FFF2-40B4-BE49-F238E27FC236}">
                <a16:creationId xmlns:a16="http://schemas.microsoft.com/office/drawing/2014/main" id="{A977294A-F1B1-4FB7-9E26-C24C1E51ED45}"/>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177799" y="5221454"/>
            <a:ext cx="8788401" cy="1096746"/>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0055805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919503-F864-4AD0-8CDA-F1C6E8AE0483}"/>
              </a:ext>
            </a:extLst>
          </p:cNvPr>
          <p:cNvSpPr>
            <a:spLocks noGrp="1"/>
          </p:cNvSpPr>
          <p:nvPr>
            <p:ph type="title"/>
          </p:nvPr>
        </p:nvSpPr>
        <p:spPr>
          <a:xfrm>
            <a:off x="457200" y="1033118"/>
            <a:ext cx="8229600" cy="1143000"/>
          </a:xfrm>
        </p:spPr>
        <p:txBody>
          <a:bodyPr>
            <a:normAutofit/>
          </a:bodyPr>
          <a:lstStyle/>
          <a:p>
            <a:r>
              <a:rPr lang="nl-NL" sz="3200" dirty="0">
                <a:latin typeface="Arial" panose="020B0604020202020204" pitchFamily="34" charset="0"/>
                <a:cs typeface="Arial" panose="020B0604020202020204" pitchFamily="34" charset="0"/>
              </a:rPr>
              <a:t>“Versoepeling” toezicht buitenland</a:t>
            </a:r>
          </a:p>
        </p:txBody>
      </p:sp>
      <p:sp>
        <p:nvSpPr>
          <p:cNvPr id="3" name="Tijdelijke aanduiding voor inhoud 2">
            <a:extLst>
              <a:ext uri="{FF2B5EF4-FFF2-40B4-BE49-F238E27FC236}">
                <a16:creationId xmlns:a16="http://schemas.microsoft.com/office/drawing/2014/main" id="{9696B4D9-C83B-49CD-81D0-49DCCEEDF556}"/>
              </a:ext>
            </a:extLst>
          </p:cNvPr>
          <p:cNvSpPr>
            <a:spLocks noGrp="1"/>
          </p:cNvSpPr>
          <p:nvPr>
            <p:ph idx="1"/>
          </p:nvPr>
        </p:nvSpPr>
        <p:spPr>
          <a:xfrm>
            <a:off x="457200" y="2230609"/>
            <a:ext cx="8229600" cy="4362794"/>
          </a:xfrm>
        </p:spPr>
        <p:txBody>
          <a:bodyPr>
            <a:noAutofit/>
          </a:bodyPr>
          <a:lstStyle/>
          <a:p>
            <a:pPr marL="266700" lvl="1" indent="-266700"/>
            <a:r>
              <a:rPr lang="nl-NL" sz="1900" b="1" dirty="0">
                <a:latin typeface="Arial" panose="020B0604020202020204" pitchFamily="34" charset="0"/>
                <a:cs typeface="Arial" panose="020B0604020202020204" pitchFamily="34" charset="0"/>
              </a:rPr>
              <a:t>Duitsland</a:t>
            </a:r>
            <a:r>
              <a:rPr lang="nl-NL" sz="1900" dirty="0">
                <a:latin typeface="Arial" panose="020B0604020202020204" pitchFamily="34" charset="0"/>
                <a:cs typeface="Arial" panose="020B0604020202020204" pitchFamily="34" charset="0"/>
              </a:rPr>
              <a:t>: bedrijven laten samenwerken en informatie uit te wisselen in verband met het coronavirus. Voorzitter BKa: Het mededingingsrecht staat uitgebreide samenwerking tussen bedrijven toe als daar goede redenen voor zijn</a:t>
            </a:r>
          </a:p>
          <a:p>
            <a:pPr marL="266700" lvl="1" indent="-266700"/>
            <a:endParaRPr lang="nl-NL" sz="1900" dirty="0">
              <a:latin typeface="Arial" panose="020B0604020202020204" pitchFamily="34" charset="0"/>
              <a:cs typeface="Arial" panose="020B0604020202020204" pitchFamily="34" charset="0"/>
            </a:endParaRPr>
          </a:p>
          <a:p>
            <a:pPr marL="266700" lvl="1" indent="-266700"/>
            <a:r>
              <a:rPr lang="nl-NL" sz="1900" b="1" dirty="0">
                <a:latin typeface="Arial" panose="020B0604020202020204" pitchFamily="34" charset="0"/>
                <a:cs typeface="Arial" panose="020B0604020202020204" pitchFamily="34" charset="0"/>
              </a:rPr>
              <a:t>VK</a:t>
            </a:r>
            <a:r>
              <a:rPr lang="nl-NL" sz="1900" dirty="0">
                <a:latin typeface="Arial" panose="020B0604020202020204" pitchFamily="34" charset="0"/>
                <a:cs typeface="Arial" panose="020B0604020202020204" pitchFamily="34" charset="0"/>
              </a:rPr>
              <a:t>: detailhandelaren kunnen samenwerken, supermarkten kunnen gegevens over voorraad delen, winkels kunnen samenwerken om open te blijven en distributiedepots en bestelwagens delen</a:t>
            </a:r>
          </a:p>
          <a:p>
            <a:pPr marL="266700" lvl="1" indent="-266700"/>
            <a:endParaRPr lang="nl-NL" sz="1900" dirty="0">
              <a:latin typeface="Arial" panose="020B0604020202020204" pitchFamily="34" charset="0"/>
              <a:cs typeface="Arial" panose="020B0604020202020204" pitchFamily="34" charset="0"/>
            </a:endParaRPr>
          </a:p>
          <a:p>
            <a:pPr marL="266700" lvl="1" indent="-266700"/>
            <a:r>
              <a:rPr lang="nl-NL" sz="1900" b="1" dirty="0">
                <a:latin typeface="Arial" panose="020B0604020202020204" pitchFamily="34" charset="0"/>
                <a:cs typeface="Arial" panose="020B0604020202020204" pitchFamily="34" charset="0"/>
              </a:rPr>
              <a:t>Tsjechië</a:t>
            </a:r>
            <a:r>
              <a:rPr lang="nl-NL" sz="1900" dirty="0">
                <a:latin typeface="Arial" panose="020B0604020202020204" pitchFamily="34" charset="0"/>
                <a:cs typeface="Arial" panose="020B0604020202020204" pitchFamily="34" charset="0"/>
              </a:rPr>
              <a:t>: dawn raids opgeschort door coronavirus </a:t>
            </a:r>
          </a:p>
          <a:p>
            <a:pPr marL="266700" lvl="1" indent="-266700"/>
            <a:endParaRPr lang="nl-NL" sz="1900" dirty="0">
              <a:latin typeface="Arial" panose="020B0604020202020204" pitchFamily="34" charset="0"/>
              <a:cs typeface="Arial" panose="020B0604020202020204" pitchFamily="34" charset="0"/>
            </a:endParaRPr>
          </a:p>
          <a:p>
            <a:pPr marL="266700" lvl="1" indent="-266700"/>
            <a:r>
              <a:rPr lang="nl-NL" sz="1900" b="1" dirty="0">
                <a:latin typeface="Arial" panose="020B0604020202020204" pitchFamily="34" charset="0"/>
                <a:cs typeface="Arial" panose="020B0604020202020204" pitchFamily="34" charset="0"/>
              </a:rPr>
              <a:t>ECN</a:t>
            </a:r>
            <a:r>
              <a:rPr lang="nl-NL" sz="1900" dirty="0">
                <a:latin typeface="Arial" panose="020B0604020202020204" pitchFamily="34" charset="0"/>
                <a:cs typeface="Arial" panose="020B0604020202020204" pitchFamily="34" charset="0"/>
              </a:rPr>
              <a:t>: netwerk van mededingingsautoriteiten verklaart niet actief in te grijpen in noodzakelijke samenwerkingen tussen ondernemingen</a:t>
            </a:r>
          </a:p>
          <a:p>
            <a:pPr marL="538163" lvl="2" indent="-266700">
              <a:lnSpc>
                <a:spcPts val="3000"/>
              </a:lnSpc>
            </a:pPr>
            <a:endParaRPr lang="nl-NL" sz="1800" dirty="0">
              <a:latin typeface="Arial" panose="020B0604020202020204" pitchFamily="34" charset="0"/>
              <a:cs typeface="Arial" panose="020B0604020202020204" pitchFamily="34" charset="0"/>
            </a:endParaRPr>
          </a:p>
          <a:p>
            <a:pPr marL="538163" lvl="2" indent="-266700">
              <a:lnSpc>
                <a:spcPts val="3000"/>
              </a:lnSpc>
            </a:pPr>
            <a:endParaRPr lang="nl-NL" sz="1800" dirty="0">
              <a:latin typeface="Arial" panose="020B0604020202020204" pitchFamily="34" charset="0"/>
              <a:cs typeface="Arial" panose="020B0604020202020204" pitchFamily="34" charset="0"/>
            </a:endParaRPr>
          </a:p>
        </p:txBody>
      </p:sp>
      <p:sp>
        <p:nvSpPr>
          <p:cNvPr id="4" name="Tijdelijke aanduiding voor dianummer 3">
            <a:extLst>
              <a:ext uri="{FF2B5EF4-FFF2-40B4-BE49-F238E27FC236}">
                <a16:creationId xmlns:a16="http://schemas.microsoft.com/office/drawing/2014/main" id="{D147DA5B-0605-439F-BF6B-C6E3376A7B54}"/>
              </a:ext>
            </a:extLst>
          </p:cNvPr>
          <p:cNvSpPr>
            <a:spLocks noGrp="1"/>
          </p:cNvSpPr>
          <p:nvPr>
            <p:ph type="sldNum" sz="quarter" idx="12"/>
          </p:nvPr>
        </p:nvSpPr>
        <p:spPr/>
        <p:txBody>
          <a:bodyPr/>
          <a:lstStyle/>
          <a:p>
            <a:fld id="{E45BB751-80D0-6247-BA02-60582747485A}" type="slidenum">
              <a:rPr lang="nl-NL" noProof="0" smtClean="0"/>
              <a:pPr/>
              <a:t>8</a:t>
            </a:fld>
            <a:endParaRPr lang="nl-NL" noProof="0" dirty="0"/>
          </a:p>
        </p:txBody>
      </p:sp>
    </p:spTree>
    <p:extLst>
      <p:ext uri="{BB962C8B-B14F-4D97-AF65-F5344CB8AC3E}">
        <p14:creationId xmlns:p14="http://schemas.microsoft.com/office/powerpoint/2010/main" val="899240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p:txBody>
          <a:bodyPr>
            <a:normAutofit/>
          </a:bodyPr>
          <a:lstStyle/>
          <a:p>
            <a:pPr>
              <a:lnSpc>
                <a:spcPts val="4000"/>
              </a:lnSpc>
            </a:pPr>
            <a:endParaRPr lang="nl-NL" altLang="nl-NL" sz="3200" dirty="0">
              <a:latin typeface="Arial" panose="020B0604020202020204" pitchFamily="34" charset="0"/>
              <a:cs typeface="Arial" panose="020B0604020202020204" pitchFamily="34" charset="0"/>
            </a:endParaRPr>
          </a:p>
        </p:txBody>
      </p:sp>
      <p:sp>
        <p:nvSpPr>
          <p:cNvPr id="4" name="Tijdelijke aanduiding voor dianummer 3"/>
          <p:cNvSpPr>
            <a:spLocks noGrp="1"/>
          </p:cNvSpPr>
          <p:nvPr>
            <p:ph type="sldNum" sz="quarter" idx="12"/>
          </p:nvPr>
        </p:nvSpPr>
        <p:spPr/>
        <p:txBody>
          <a:bodyPr/>
          <a:lstStyle/>
          <a:p>
            <a:fld id="{E45BB751-80D0-6247-BA02-60582747485A}" type="slidenum">
              <a:rPr lang="nl-NL" noProof="0" smtClean="0"/>
              <a:pPr/>
              <a:t>9</a:t>
            </a:fld>
            <a:endParaRPr lang="nl-NL" noProof="0" dirty="0"/>
          </a:p>
        </p:txBody>
      </p:sp>
      <p:pic>
        <p:nvPicPr>
          <p:cNvPr id="8" name="Tijdelijke aanduiding voor inhoud 7">
            <a:extLst>
              <a:ext uri="{FF2B5EF4-FFF2-40B4-BE49-F238E27FC236}">
                <a16:creationId xmlns:a16="http://schemas.microsoft.com/office/drawing/2014/main" id="{60DDB8D8-0BED-433B-855A-887D4C9DC1B8}"/>
              </a:ext>
            </a:extLst>
          </p:cNvPr>
          <p:cNvPicPr>
            <a:picLocks noGrp="1" noChangeAspect="1"/>
          </p:cNvPicPr>
          <p:nvPr>
            <p:ph idx="1"/>
          </p:nvPr>
        </p:nvPicPr>
        <p:blipFill>
          <a:blip r:embed="rId3"/>
          <a:stretch>
            <a:fillRect/>
          </a:stretch>
        </p:blipFill>
        <p:spPr>
          <a:xfrm rot="20661307">
            <a:off x="5045100" y="3247795"/>
            <a:ext cx="4129301" cy="1867868"/>
          </a:xfrm>
          <a:prstGeom prst="rect">
            <a:avLst/>
          </a:prstGeom>
        </p:spPr>
      </p:pic>
      <p:pic>
        <p:nvPicPr>
          <p:cNvPr id="9" name="Afbeelding 8">
            <a:extLst>
              <a:ext uri="{FF2B5EF4-FFF2-40B4-BE49-F238E27FC236}">
                <a16:creationId xmlns:a16="http://schemas.microsoft.com/office/drawing/2014/main" id="{075F711B-F9BD-4B2A-B1D9-E48CE1E853FF}"/>
              </a:ext>
            </a:extLst>
          </p:cNvPr>
          <p:cNvPicPr>
            <a:picLocks noChangeAspect="1"/>
          </p:cNvPicPr>
          <p:nvPr/>
        </p:nvPicPr>
        <p:blipFill>
          <a:blip r:embed="rId4"/>
          <a:stretch>
            <a:fillRect/>
          </a:stretch>
        </p:blipFill>
        <p:spPr>
          <a:xfrm rot="553138">
            <a:off x="152297" y="3239498"/>
            <a:ext cx="5421888" cy="2338387"/>
          </a:xfrm>
          <a:prstGeom prst="rect">
            <a:avLst/>
          </a:prstGeom>
        </p:spPr>
      </p:pic>
      <p:pic>
        <p:nvPicPr>
          <p:cNvPr id="10" name="Afbeelding 9">
            <a:extLst>
              <a:ext uri="{FF2B5EF4-FFF2-40B4-BE49-F238E27FC236}">
                <a16:creationId xmlns:a16="http://schemas.microsoft.com/office/drawing/2014/main" id="{D880887C-4686-472E-80ED-2A66D29F9D03}"/>
              </a:ext>
            </a:extLst>
          </p:cNvPr>
          <p:cNvPicPr>
            <a:picLocks noChangeAspect="1"/>
          </p:cNvPicPr>
          <p:nvPr/>
        </p:nvPicPr>
        <p:blipFill>
          <a:blip r:embed="rId5"/>
          <a:stretch>
            <a:fillRect/>
          </a:stretch>
        </p:blipFill>
        <p:spPr>
          <a:xfrm>
            <a:off x="44450" y="907813"/>
            <a:ext cx="9055100" cy="1243224"/>
          </a:xfrm>
          <a:prstGeom prst="rect">
            <a:avLst/>
          </a:prstGeom>
        </p:spPr>
      </p:pic>
      <p:pic>
        <p:nvPicPr>
          <p:cNvPr id="11" name="Afbeelding 10">
            <a:extLst>
              <a:ext uri="{FF2B5EF4-FFF2-40B4-BE49-F238E27FC236}">
                <a16:creationId xmlns:a16="http://schemas.microsoft.com/office/drawing/2014/main" id="{B653A4E7-3F8F-40AB-8CCC-4B6E67E5E9B6}"/>
              </a:ext>
            </a:extLst>
          </p:cNvPr>
          <p:cNvPicPr>
            <a:picLocks noChangeAspect="1"/>
          </p:cNvPicPr>
          <p:nvPr/>
        </p:nvPicPr>
        <p:blipFill rotWithShape="1">
          <a:blip r:embed="rId6"/>
          <a:srcRect t="28104" b="11930"/>
          <a:stretch/>
        </p:blipFill>
        <p:spPr>
          <a:xfrm>
            <a:off x="2725555" y="1967770"/>
            <a:ext cx="6229350" cy="685417"/>
          </a:xfrm>
          <a:prstGeom prst="rect">
            <a:avLst/>
          </a:prstGeom>
        </p:spPr>
      </p:pic>
      <p:pic>
        <p:nvPicPr>
          <p:cNvPr id="12" name="Afbeelding 11">
            <a:extLst>
              <a:ext uri="{FF2B5EF4-FFF2-40B4-BE49-F238E27FC236}">
                <a16:creationId xmlns:a16="http://schemas.microsoft.com/office/drawing/2014/main" id="{C18F5FB5-7022-43F7-B465-0CBC6D396057}"/>
              </a:ext>
            </a:extLst>
          </p:cNvPr>
          <p:cNvPicPr>
            <a:picLocks noChangeAspect="1"/>
          </p:cNvPicPr>
          <p:nvPr/>
        </p:nvPicPr>
        <p:blipFill rotWithShape="1">
          <a:blip r:embed="rId7"/>
          <a:srcRect t="14796" b="18735"/>
          <a:stretch/>
        </p:blipFill>
        <p:spPr>
          <a:xfrm rot="399989">
            <a:off x="21133" y="2534531"/>
            <a:ext cx="6467475" cy="740735"/>
          </a:xfrm>
          <a:prstGeom prst="rect">
            <a:avLst/>
          </a:prstGeom>
        </p:spPr>
      </p:pic>
      <p:pic>
        <p:nvPicPr>
          <p:cNvPr id="3" name="Afbeelding 2">
            <a:extLst>
              <a:ext uri="{FF2B5EF4-FFF2-40B4-BE49-F238E27FC236}">
                <a16:creationId xmlns:a16="http://schemas.microsoft.com/office/drawing/2014/main" id="{D278666B-07E3-4FA2-8904-CB10DAAC61C3}"/>
              </a:ext>
            </a:extLst>
          </p:cNvPr>
          <p:cNvPicPr>
            <a:picLocks noChangeAspect="1"/>
          </p:cNvPicPr>
          <p:nvPr/>
        </p:nvPicPr>
        <p:blipFill>
          <a:blip r:embed="rId8"/>
          <a:stretch>
            <a:fillRect/>
          </a:stretch>
        </p:blipFill>
        <p:spPr>
          <a:xfrm>
            <a:off x="1210546" y="5549009"/>
            <a:ext cx="7318375" cy="1161872"/>
          </a:xfrm>
          <a:prstGeom prst="rect">
            <a:avLst/>
          </a:prstGeom>
        </p:spPr>
      </p:pic>
    </p:spTree>
    <p:extLst>
      <p:ext uri="{BB962C8B-B14F-4D97-AF65-F5344CB8AC3E}">
        <p14:creationId xmlns:p14="http://schemas.microsoft.com/office/powerpoint/2010/main" val="3261393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342900" y="2166970"/>
            <a:ext cx="8534400" cy="4480097"/>
          </a:xfrm>
        </p:spPr>
        <p:txBody>
          <a:bodyPr>
            <a:normAutofit/>
          </a:bodyPr>
          <a:lstStyle/>
          <a:p>
            <a:pPr marL="542925" indent="-357188">
              <a:lnSpc>
                <a:spcPct val="120000"/>
              </a:lnSpc>
            </a:pPr>
            <a:r>
              <a:rPr lang="nl-NL" sz="1900" dirty="0">
                <a:latin typeface="+mj-lt"/>
              </a:rPr>
              <a:t>Sprake van staatssteun indien:</a:t>
            </a:r>
          </a:p>
          <a:p>
            <a:pPr marL="1158875" lvl="3" indent="-342900">
              <a:buFont typeface="+mj-lt"/>
              <a:buAutoNum type="arabicPeriod"/>
            </a:pPr>
            <a:r>
              <a:rPr lang="nl-NL" sz="1900" dirty="0">
                <a:latin typeface="+mj-lt"/>
              </a:rPr>
              <a:t>Steun aan onderneming (= economische activiteit)</a:t>
            </a:r>
          </a:p>
          <a:p>
            <a:pPr marL="1158875" lvl="3" indent="-342900">
              <a:buFont typeface="+mj-lt"/>
              <a:buAutoNum type="arabicPeriod"/>
            </a:pPr>
            <a:r>
              <a:rPr lang="nl-NL" sz="1900" dirty="0">
                <a:latin typeface="+mj-lt"/>
              </a:rPr>
              <a:t>Steun met staatsmiddelen bekostigd</a:t>
            </a:r>
          </a:p>
          <a:p>
            <a:pPr marL="1158875" lvl="3" indent="-342900">
              <a:buFont typeface="+mj-lt"/>
              <a:buAutoNum type="arabicPeriod"/>
            </a:pPr>
            <a:r>
              <a:rPr lang="nl-NL" sz="1900" dirty="0">
                <a:latin typeface="+mj-lt"/>
              </a:rPr>
              <a:t>Steun economisch voordeel geeft  </a:t>
            </a:r>
          </a:p>
          <a:p>
            <a:pPr marL="1158875" lvl="3" indent="-342900">
              <a:buFont typeface="+mj-lt"/>
              <a:buAutoNum type="arabicPeriod"/>
            </a:pPr>
            <a:r>
              <a:rPr lang="nl-NL" sz="1900" dirty="0">
                <a:latin typeface="+mj-lt"/>
              </a:rPr>
              <a:t>Steun selectief is: het geldt voor één of enkele ondernemingen (niet hele sector) </a:t>
            </a:r>
          </a:p>
          <a:p>
            <a:pPr marL="1158875" lvl="3" indent="-342900">
              <a:buFont typeface="+mj-lt"/>
              <a:buAutoNum type="arabicPeriod"/>
            </a:pPr>
            <a:r>
              <a:rPr lang="nl-NL" sz="1900" dirty="0">
                <a:latin typeface="+mj-lt"/>
              </a:rPr>
              <a:t>Steun mededinging vervalst en handelsverkeer EU beïnvloedt</a:t>
            </a:r>
          </a:p>
          <a:p>
            <a:pPr>
              <a:lnSpc>
                <a:spcPct val="120000"/>
              </a:lnSpc>
            </a:pPr>
            <a:endParaRPr lang="nl-NL" sz="1900" dirty="0"/>
          </a:p>
          <a:p>
            <a:pPr marL="542925" indent="-357188">
              <a:lnSpc>
                <a:spcPct val="120000"/>
              </a:lnSpc>
            </a:pPr>
            <a:r>
              <a:rPr lang="nl-NL" sz="1900" dirty="0"/>
              <a:t>Deel miljardensteun overheden ziet vooral op maatregelen van algemene strekking. Er wordt </a:t>
            </a:r>
            <a:r>
              <a:rPr lang="nl-NL" sz="1900" u="sng" dirty="0"/>
              <a:t>geen selectief voordeel </a:t>
            </a:r>
            <a:r>
              <a:rPr lang="nl-NL" sz="1900" dirty="0"/>
              <a:t>verstrekt aan bepaalde ondernemingen</a:t>
            </a:r>
          </a:p>
          <a:p>
            <a:pPr marL="271462" lvl="1" indent="0">
              <a:lnSpc>
                <a:spcPct val="120000"/>
              </a:lnSpc>
              <a:buNone/>
            </a:pPr>
            <a:endParaRPr lang="nl-NL" sz="1600" dirty="0">
              <a:latin typeface="+mj-lt"/>
            </a:endParaRPr>
          </a:p>
          <a:p>
            <a:pPr lvl="1">
              <a:lnSpc>
                <a:spcPct val="120000"/>
              </a:lnSpc>
            </a:pPr>
            <a:endParaRPr lang="nl-NL" sz="2300" dirty="0">
              <a:latin typeface="+mj-lt"/>
            </a:endParaRPr>
          </a:p>
          <a:p>
            <a:pPr lvl="2">
              <a:lnSpc>
                <a:spcPts val="3000"/>
              </a:lnSpc>
            </a:pPr>
            <a:endParaRPr lang="nl-NL" sz="1800" dirty="0">
              <a:latin typeface="+mj-lt"/>
            </a:endParaRPr>
          </a:p>
          <a:p>
            <a:pPr lvl="1">
              <a:lnSpc>
                <a:spcPts val="3000"/>
              </a:lnSpc>
            </a:pPr>
            <a:endParaRPr lang="nl-NL" sz="1800" dirty="0">
              <a:latin typeface="+mj-lt"/>
            </a:endParaRPr>
          </a:p>
          <a:p>
            <a:pPr lvl="1">
              <a:lnSpc>
                <a:spcPts val="3000"/>
              </a:lnSpc>
            </a:pPr>
            <a:endParaRPr lang="nl-NL" sz="1800" dirty="0">
              <a:latin typeface="+mj-lt"/>
            </a:endParaRPr>
          </a:p>
        </p:txBody>
      </p:sp>
      <p:sp>
        <p:nvSpPr>
          <p:cNvPr id="5" name="Rectangle 2"/>
          <p:cNvSpPr>
            <a:spLocks noGrp="1" noChangeArrowheads="1"/>
          </p:cNvSpPr>
          <p:nvPr>
            <p:ph type="title"/>
          </p:nvPr>
        </p:nvSpPr>
        <p:spPr>
          <a:xfrm>
            <a:off x="457200" y="1037535"/>
            <a:ext cx="8229600" cy="1143000"/>
          </a:xfrm>
        </p:spPr>
        <p:txBody>
          <a:bodyPr>
            <a:normAutofit/>
          </a:bodyPr>
          <a:lstStyle/>
          <a:p>
            <a:pPr>
              <a:lnSpc>
                <a:spcPts val="4000"/>
              </a:lnSpc>
            </a:pPr>
            <a:r>
              <a:rPr lang="nl-NL" altLang="nl-NL" sz="3200" dirty="0">
                <a:latin typeface="Arial" panose="020B0604020202020204" pitchFamily="34" charset="0"/>
                <a:cs typeface="Arial" panose="020B0604020202020204" pitchFamily="34" charset="0"/>
              </a:rPr>
              <a:t>Staatssteun</a:t>
            </a:r>
          </a:p>
        </p:txBody>
      </p:sp>
      <p:sp>
        <p:nvSpPr>
          <p:cNvPr id="4" name="Tijdelijke aanduiding voor dianummer 3"/>
          <p:cNvSpPr>
            <a:spLocks noGrp="1"/>
          </p:cNvSpPr>
          <p:nvPr>
            <p:ph type="sldNum" sz="quarter" idx="12"/>
          </p:nvPr>
        </p:nvSpPr>
        <p:spPr/>
        <p:txBody>
          <a:bodyPr/>
          <a:lstStyle/>
          <a:p>
            <a:fld id="{E45BB751-80D0-6247-BA02-60582747485A}" type="slidenum">
              <a:rPr lang="nl-NL" noProof="0" smtClean="0"/>
              <a:pPr/>
              <a:t>10</a:t>
            </a:fld>
            <a:endParaRPr lang="nl-NL" noProof="0" dirty="0"/>
          </a:p>
        </p:txBody>
      </p:sp>
    </p:spTree>
    <p:extLst>
      <p:ext uri="{BB962C8B-B14F-4D97-AF65-F5344CB8AC3E}">
        <p14:creationId xmlns:p14="http://schemas.microsoft.com/office/powerpoint/2010/main" val="18541072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57200" y="2248042"/>
            <a:ext cx="8229600" cy="4505669"/>
          </a:xfrm>
        </p:spPr>
        <p:txBody>
          <a:bodyPr>
            <a:normAutofit/>
          </a:bodyPr>
          <a:lstStyle/>
          <a:p>
            <a:pPr marL="357188" indent="-357188"/>
            <a:r>
              <a:rPr lang="nl-NL" sz="1900" dirty="0"/>
              <a:t>Aparte regeling Commissie welke steunmaatregelen goedgekeurd worden:</a:t>
            </a:r>
          </a:p>
          <a:p>
            <a:pPr lvl="2"/>
            <a:r>
              <a:rPr lang="nl-NL" sz="1900" dirty="0"/>
              <a:t>Steun van maximaal € 800.000 per bedrijf </a:t>
            </a:r>
          </a:p>
          <a:p>
            <a:pPr lvl="2"/>
            <a:r>
              <a:rPr lang="nl-NL" sz="1900" dirty="0"/>
              <a:t>Staatsgaranties voor bedrijfsleningen bij banken </a:t>
            </a:r>
          </a:p>
          <a:p>
            <a:pPr lvl="2"/>
            <a:r>
              <a:rPr lang="nl-NL" sz="1900" dirty="0"/>
              <a:t>Gunstige staatsleningen voor bedrijven   </a:t>
            </a:r>
          </a:p>
          <a:p>
            <a:pPr lvl="2"/>
            <a:r>
              <a:rPr lang="nl-NL" sz="1900" dirty="0"/>
              <a:t>Maatregelen om te zorgen dat banken financiering blijven bieden </a:t>
            </a:r>
          </a:p>
          <a:p>
            <a:pPr lvl="2"/>
            <a:r>
              <a:rPr lang="nl-NL" sz="1900" dirty="0"/>
              <a:t>Kortlopende exportkredietverzekeringen aan exportbedrijven</a:t>
            </a:r>
          </a:p>
          <a:p>
            <a:pPr marL="0" indent="0">
              <a:lnSpc>
                <a:spcPts val="3000"/>
              </a:lnSpc>
              <a:buNone/>
            </a:pPr>
            <a:endParaRPr lang="nl-NL" sz="1900" dirty="0"/>
          </a:p>
          <a:p>
            <a:pPr marL="357188" indent="-357188">
              <a:lnSpc>
                <a:spcPct val="110000"/>
              </a:lnSpc>
            </a:pPr>
            <a:r>
              <a:rPr lang="nl-NL" sz="1900" dirty="0"/>
              <a:t>Commissie heeft aantal Nederlandse steunmaatregelen al goedgekeurd o.a. 10 miljard garantiestelsel voor werkkapitaal en investeringsleningen van banken</a:t>
            </a:r>
          </a:p>
        </p:txBody>
      </p:sp>
      <p:sp>
        <p:nvSpPr>
          <p:cNvPr id="5" name="Rectangle 2"/>
          <p:cNvSpPr>
            <a:spLocks noGrp="1" noChangeArrowheads="1"/>
          </p:cNvSpPr>
          <p:nvPr>
            <p:ph type="title"/>
          </p:nvPr>
        </p:nvSpPr>
        <p:spPr>
          <a:xfrm>
            <a:off x="457200" y="1071014"/>
            <a:ext cx="8229600" cy="1143000"/>
          </a:xfrm>
        </p:spPr>
        <p:txBody>
          <a:bodyPr>
            <a:normAutofit/>
          </a:bodyPr>
          <a:lstStyle/>
          <a:p>
            <a:pPr>
              <a:lnSpc>
                <a:spcPts val="4000"/>
              </a:lnSpc>
            </a:pPr>
            <a:r>
              <a:rPr lang="nl-NL" altLang="nl-NL" sz="3200" dirty="0">
                <a:latin typeface="Arial" panose="020B0604020202020204" pitchFamily="34" charset="0"/>
                <a:cs typeface="Arial" panose="020B0604020202020204" pitchFamily="34" charset="0"/>
              </a:rPr>
              <a:t>Tijdelijke Kaderregeling </a:t>
            </a:r>
          </a:p>
        </p:txBody>
      </p:sp>
      <p:sp>
        <p:nvSpPr>
          <p:cNvPr id="4" name="Tijdelijke aanduiding voor dianummer 3"/>
          <p:cNvSpPr>
            <a:spLocks noGrp="1"/>
          </p:cNvSpPr>
          <p:nvPr>
            <p:ph type="sldNum" sz="quarter" idx="12"/>
          </p:nvPr>
        </p:nvSpPr>
        <p:spPr/>
        <p:txBody>
          <a:bodyPr/>
          <a:lstStyle/>
          <a:p>
            <a:fld id="{E45BB751-80D0-6247-BA02-60582747485A}" type="slidenum">
              <a:rPr lang="nl-NL" noProof="0" smtClean="0"/>
              <a:pPr/>
              <a:t>11</a:t>
            </a:fld>
            <a:endParaRPr lang="nl-NL" noProof="0" dirty="0"/>
          </a:p>
        </p:txBody>
      </p:sp>
    </p:spTree>
    <p:extLst>
      <p:ext uri="{BB962C8B-B14F-4D97-AF65-F5344CB8AC3E}">
        <p14:creationId xmlns:p14="http://schemas.microsoft.com/office/powerpoint/2010/main" val="15372332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919503-F864-4AD0-8CDA-F1C6E8AE0483}"/>
              </a:ext>
            </a:extLst>
          </p:cNvPr>
          <p:cNvSpPr>
            <a:spLocks noGrp="1"/>
          </p:cNvSpPr>
          <p:nvPr>
            <p:ph type="title"/>
          </p:nvPr>
        </p:nvSpPr>
        <p:spPr>
          <a:xfrm>
            <a:off x="457200" y="1059554"/>
            <a:ext cx="8229600" cy="1143000"/>
          </a:xfrm>
        </p:spPr>
        <p:txBody>
          <a:bodyPr>
            <a:normAutofit/>
          </a:bodyPr>
          <a:lstStyle/>
          <a:p>
            <a:r>
              <a:rPr lang="nl-NL" sz="3200" dirty="0">
                <a:latin typeface="Arial" panose="020B0604020202020204" pitchFamily="34" charset="0"/>
                <a:cs typeface="Arial" panose="020B0604020202020204" pitchFamily="34" charset="0"/>
              </a:rPr>
              <a:t>Overheidsinterventies </a:t>
            </a:r>
          </a:p>
        </p:txBody>
      </p:sp>
      <p:sp>
        <p:nvSpPr>
          <p:cNvPr id="3" name="Tijdelijke aanduiding voor inhoud 2">
            <a:extLst>
              <a:ext uri="{FF2B5EF4-FFF2-40B4-BE49-F238E27FC236}">
                <a16:creationId xmlns:a16="http://schemas.microsoft.com/office/drawing/2014/main" id="{9696B4D9-C83B-49CD-81D0-49DCCEEDF556}"/>
              </a:ext>
            </a:extLst>
          </p:cNvPr>
          <p:cNvSpPr>
            <a:spLocks noGrp="1"/>
          </p:cNvSpPr>
          <p:nvPr>
            <p:ph idx="1"/>
          </p:nvPr>
        </p:nvSpPr>
        <p:spPr>
          <a:xfrm>
            <a:off x="457200" y="2215806"/>
            <a:ext cx="8229600" cy="4362794"/>
          </a:xfrm>
        </p:spPr>
        <p:txBody>
          <a:bodyPr>
            <a:noAutofit/>
          </a:bodyPr>
          <a:lstStyle/>
          <a:p>
            <a:pPr marL="266700" lvl="1" indent="-266700"/>
            <a:r>
              <a:rPr lang="nl-NL" sz="1900" b="1" dirty="0">
                <a:latin typeface="Arial" panose="020B0604020202020204" pitchFamily="34" charset="0"/>
                <a:cs typeface="Arial" panose="020B0604020202020204" pitchFamily="34" charset="0"/>
              </a:rPr>
              <a:t>Nederland</a:t>
            </a:r>
            <a:r>
              <a:rPr lang="nl-NL" sz="1900" dirty="0">
                <a:latin typeface="Arial" panose="020B0604020202020204" pitchFamily="34" charset="0"/>
                <a:cs typeface="Arial" panose="020B0604020202020204" pitchFamily="34" charset="0"/>
              </a:rPr>
              <a:t>: verbod op sale voor retailsector, meerderheid van de Tweede Kamer is voor</a:t>
            </a:r>
          </a:p>
          <a:p>
            <a:pPr marL="266700" lvl="1" indent="-266700"/>
            <a:endParaRPr lang="nl-NL" sz="1900" dirty="0">
              <a:latin typeface="Arial" panose="020B0604020202020204" pitchFamily="34" charset="0"/>
              <a:cs typeface="Arial" panose="020B0604020202020204" pitchFamily="34" charset="0"/>
            </a:endParaRPr>
          </a:p>
          <a:p>
            <a:pPr marL="266700" lvl="1" indent="-266700"/>
            <a:r>
              <a:rPr lang="nl-NL" sz="1900" b="1" dirty="0">
                <a:latin typeface="Arial" panose="020B0604020202020204" pitchFamily="34" charset="0"/>
                <a:cs typeface="Arial" panose="020B0604020202020204" pitchFamily="34" charset="0"/>
              </a:rPr>
              <a:t>Noorwegen</a:t>
            </a:r>
            <a:r>
              <a:rPr lang="nl-NL" sz="1900" dirty="0">
                <a:latin typeface="Arial" panose="020B0604020202020204" pitchFamily="34" charset="0"/>
                <a:cs typeface="Arial" panose="020B0604020202020204" pitchFamily="34" charset="0"/>
              </a:rPr>
              <a:t>: vervoerssector tijdelijk vrijgesteld van mededingingsrecht. Luchtvaartmaatschappijen SAS en Norwegian kunnen samenwerken</a:t>
            </a:r>
          </a:p>
          <a:p>
            <a:pPr marL="266700" lvl="1" indent="-266700"/>
            <a:endParaRPr lang="nl-NL" sz="1900" dirty="0">
              <a:latin typeface="Arial" panose="020B0604020202020204" pitchFamily="34" charset="0"/>
              <a:cs typeface="Arial" panose="020B0604020202020204" pitchFamily="34" charset="0"/>
            </a:endParaRPr>
          </a:p>
          <a:p>
            <a:pPr marL="266700" lvl="1" indent="-266700"/>
            <a:r>
              <a:rPr lang="nl-NL" sz="1900" b="1" dirty="0">
                <a:latin typeface="Arial" panose="020B0604020202020204" pitchFamily="34" charset="0"/>
                <a:cs typeface="Arial" panose="020B0604020202020204" pitchFamily="34" charset="0"/>
              </a:rPr>
              <a:t>VK</a:t>
            </a:r>
            <a:r>
              <a:rPr lang="nl-NL" sz="1900" dirty="0">
                <a:latin typeface="Arial" panose="020B0604020202020204" pitchFamily="34" charset="0"/>
                <a:cs typeface="Arial" panose="020B0604020202020204" pitchFamily="34" charset="0"/>
              </a:rPr>
              <a:t>: mededingingsregels versoepeld in de zuivelindustrie om overtollige verspilling te voorkomen en de productiecapaciteit in balans te houden</a:t>
            </a:r>
          </a:p>
          <a:p>
            <a:pPr marL="266700" lvl="1" indent="-266700"/>
            <a:endParaRPr lang="nl-NL" sz="1800" dirty="0">
              <a:latin typeface="Arial" panose="020B0604020202020204" pitchFamily="34" charset="0"/>
              <a:cs typeface="Arial" panose="020B0604020202020204" pitchFamily="34" charset="0"/>
            </a:endParaRPr>
          </a:p>
        </p:txBody>
      </p:sp>
      <p:sp>
        <p:nvSpPr>
          <p:cNvPr id="4" name="Tijdelijke aanduiding voor dianummer 3">
            <a:extLst>
              <a:ext uri="{FF2B5EF4-FFF2-40B4-BE49-F238E27FC236}">
                <a16:creationId xmlns:a16="http://schemas.microsoft.com/office/drawing/2014/main" id="{D147DA5B-0605-439F-BF6B-C6E3376A7B54}"/>
              </a:ext>
            </a:extLst>
          </p:cNvPr>
          <p:cNvSpPr>
            <a:spLocks noGrp="1"/>
          </p:cNvSpPr>
          <p:nvPr>
            <p:ph type="sldNum" sz="quarter" idx="12"/>
          </p:nvPr>
        </p:nvSpPr>
        <p:spPr/>
        <p:txBody>
          <a:bodyPr/>
          <a:lstStyle/>
          <a:p>
            <a:fld id="{E45BB751-80D0-6247-BA02-60582747485A}" type="slidenum">
              <a:rPr lang="nl-NL" noProof="0" smtClean="0"/>
              <a:pPr/>
              <a:t>12</a:t>
            </a:fld>
            <a:endParaRPr lang="nl-NL" noProof="0" dirty="0"/>
          </a:p>
        </p:txBody>
      </p:sp>
      <p:pic>
        <p:nvPicPr>
          <p:cNvPr id="5" name="Afbeelding 4">
            <a:extLst>
              <a:ext uri="{FF2B5EF4-FFF2-40B4-BE49-F238E27FC236}">
                <a16:creationId xmlns:a16="http://schemas.microsoft.com/office/drawing/2014/main" id="{B74BFEB4-D07D-410F-956C-799DE6F56A21}"/>
              </a:ext>
            </a:extLst>
          </p:cNvPr>
          <p:cNvPicPr>
            <a:picLocks noChangeAspect="1"/>
          </p:cNvPicPr>
          <p:nvPr/>
        </p:nvPicPr>
        <p:blipFill>
          <a:blip r:embed="rId3"/>
          <a:stretch>
            <a:fillRect/>
          </a:stretch>
        </p:blipFill>
        <p:spPr>
          <a:xfrm>
            <a:off x="6553200" y="4943158"/>
            <a:ext cx="2133600" cy="1706880"/>
          </a:xfrm>
          <a:prstGeom prst="rect">
            <a:avLst/>
          </a:prstGeom>
        </p:spPr>
      </p:pic>
    </p:spTree>
    <p:extLst>
      <p:ext uri="{BB962C8B-B14F-4D97-AF65-F5344CB8AC3E}">
        <p14:creationId xmlns:p14="http://schemas.microsoft.com/office/powerpoint/2010/main" val="3256780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F78374-F0F8-4677-8339-934F22798BF4}"/>
              </a:ext>
            </a:extLst>
          </p:cNvPr>
          <p:cNvSpPr>
            <a:spLocks noGrp="1"/>
          </p:cNvSpPr>
          <p:nvPr>
            <p:ph type="title"/>
          </p:nvPr>
        </p:nvSpPr>
        <p:spPr/>
        <p:txBody>
          <a:bodyPr>
            <a:normAutofit/>
          </a:bodyPr>
          <a:lstStyle/>
          <a:p>
            <a:r>
              <a:rPr lang="nl-NL" sz="3200" dirty="0">
                <a:latin typeface="Arial" panose="020B0604020202020204" pitchFamily="34" charset="0"/>
                <a:cs typeface="Arial" panose="020B0604020202020204" pitchFamily="34" charset="0"/>
              </a:rPr>
              <a:t>Crisiskartels</a:t>
            </a:r>
          </a:p>
        </p:txBody>
      </p:sp>
      <p:sp>
        <p:nvSpPr>
          <p:cNvPr id="3" name="Tijdelijke aanduiding voor inhoud 2">
            <a:extLst>
              <a:ext uri="{FF2B5EF4-FFF2-40B4-BE49-F238E27FC236}">
                <a16:creationId xmlns:a16="http://schemas.microsoft.com/office/drawing/2014/main" id="{6FDEB88F-4C4C-4E5C-B332-00D0888C6D14}"/>
              </a:ext>
            </a:extLst>
          </p:cNvPr>
          <p:cNvSpPr>
            <a:spLocks noGrp="1"/>
          </p:cNvSpPr>
          <p:nvPr>
            <p:ph idx="1"/>
          </p:nvPr>
        </p:nvSpPr>
        <p:spPr>
          <a:xfrm>
            <a:off x="457200" y="2215806"/>
            <a:ext cx="8229600" cy="4215474"/>
          </a:xfrm>
        </p:spPr>
        <p:txBody>
          <a:bodyPr/>
          <a:lstStyle/>
          <a:p>
            <a:pPr lvl="0">
              <a:defRPr/>
            </a:pPr>
            <a:r>
              <a:rPr lang="nl-NL" sz="1900" dirty="0">
                <a:solidFill>
                  <a:sysClr val="windowText" lastClr="000000"/>
                </a:solidFill>
                <a:latin typeface="Arial" panose="020B0604020202020204" pitchFamily="34" charset="0"/>
                <a:cs typeface="Arial" panose="020B0604020202020204" pitchFamily="34" charset="0"/>
              </a:rPr>
              <a:t>Wanneer is er sprake van een crisis? </a:t>
            </a:r>
          </a:p>
          <a:p>
            <a:pPr lvl="1">
              <a:defRPr/>
            </a:pPr>
            <a:endParaRPr lang="nl-NL" sz="1600" dirty="0">
              <a:solidFill>
                <a:sysClr val="windowText" lastClr="000000"/>
              </a:solidFill>
              <a:latin typeface="Arial" panose="020B0604020202020204" pitchFamily="34" charset="0"/>
              <a:cs typeface="Arial" panose="020B0604020202020204" pitchFamily="34" charset="0"/>
            </a:endParaRPr>
          </a:p>
          <a:p>
            <a:pPr marL="533400" lvl="2" indent="0">
              <a:buNone/>
              <a:defRPr/>
            </a:pPr>
            <a:r>
              <a:rPr lang="nl-NL" sz="1900" i="1" dirty="0">
                <a:solidFill>
                  <a:sysClr val="windowText" lastClr="000000"/>
                </a:solidFill>
                <a:latin typeface="Arial" panose="020B0604020202020204" pitchFamily="34" charset="0"/>
                <a:cs typeface="Arial" panose="020B0604020202020204" pitchFamily="34" charset="0"/>
              </a:rPr>
              <a:t>“indien na verloop van langere tijd alle betrokken ondernemingen een sterke vermindering van de benuttingsgraad van hun capaciteiten vertonen, hun productie hebben zien teruglopen en dientengevolge aanzienlijke exploitatieverliezen hebben geleden, en indien op grond van beschikbare informatie op middellange termijn geen duurzame verbetering van de situatie in zicht is.” </a:t>
            </a:r>
            <a:r>
              <a:rPr lang="nl-NL" sz="1900" u="sng" dirty="0">
                <a:solidFill>
                  <a:sysClr val="windowText" lastClr="000000"/>
                </a:solidFill>
                <a:latin typeface="Arial" panose="020B0604020202020204" pitchFamily="34" charset="0"/>
                <a:cs typeface="Arial" panose="020B0604020202020204" pitchFamily="34" charset="0"/>
              </a:rPr>
              <a:t>Europese Commissie</a:t>
            </a:r>
          </a:p>
          <a:p>
            <a:pPr lvl="0">
              <a:defRPr/>
            </a:pPr>
            <a:endParaRPr lang="nl-NL" sz="1800" dirty="0">
              <a:solidFill>
                <a:sysClr val="windowText" lastClr="000000"/>
              </a:solidFill>
              <a:latin typeface="Arial" panose="020B0604020202020204" pitchFamily="34" charset="0"/>
              <a:cs typeface="Arial" panose="020B0604020202020204" pitchFamily="34" charset="0"/>
            </a:endParaRPr>
          </a:p>
          <a:p>
            <a:pPr lvl="0">
              <a:defRPr/>
            </a:pPr>
            <a:endParaRPr lang="nl-NL" sz="1800" dirty="0">
              <a:solidFill>
                <a:sysClr val="windowText" lastClr="000000"/>
              </a:solidFill>
              <a:latin typeface="Arial" panose="020B0604020202020204" pitchFamily="34" charset="0"/>
              <a:cs typeface="Arial" panose="020B0604020202020204" pitchFamily="34" charset="0"/>
            </a:endParaRPr>
          </a:p>
          <a:p>
            <a:pPr lvl="0">
              <a:defRPr/>
            </a:pPr>
            <a:endParaRPr lang="nl-NL" sz="1800" dirty="0">
              <a:solidFill>
                <a:sysClr val="windowText" lastClr="000000"/>
              </a:solidFill>
              <a:latin typeface="Arial" panose="020B0604020202020204" pitchFamily="34" charset="0"/>
              <a:cs typeface="Arial" panose="020B0604020202020204" pitchFamily="34" charset="0"/>
            </a:endParaRPr>
          </a:p>
          <a:p>
            <a:pPr lvl="0">
              <a:defRPr/>
            </a:pPr>
            <a:endParaRPr lang="nl-NL" sz="1800" dirty="0">
              <a:solidFill>
                <a:sysClr val="windowText" lastClr="000000"/>
              </a:solidFill>
              <a:latin typeface="Arial" panose="020B0604020202020204" pitchFamily="34" charset="0"/>
              <a:cs typeface="Arial" panose="020B0604020202020204" pitchFamily="34" charset="0"/>
            </a:endParaRPr>
          </a:p>
          <a:p>
            <a:pPr lvl="1">
              <a:defRPr/>
            </a:pPr>
            <a:endParaRPr lang="nl-NL" sz="1800" dirty="0">
              <a:solidFill>
                <a:sysClr val="windowText" lastClr="000000"/>
              </a:solidFill>
              <a:latin typeface="Arial" panose="020B0604020202020204" pitchFamily="34" charset="0"/>
              <a:cs typeface="Arial" panose="020B0604020202020204" pitchFamily="34" charset="0"/>
            </a:endParaRPr>
          </a:p>
          <a:p>
            <a:endParaRPr lang="nl-NL" dirty="0"/>
          </a:p>
        </p:txBody>
      </p:sp>
      <p:sp>
        <p:nvSpPr>
          <p:cNvPr id="4" name="Tijdelijke aanduiding voor dianummer 3">
            <a:extLst>
              <a:ext uri="{FF2B5EF4-FFF2-40B4-BE49-F238E27FC236}">
                <a16:creationId xmlns:a16="http://schemas.microsoft.com/office/drawing/2014/main" id="{BFB6A45F-8945-402A-8F70-7D5548374BA5}"/>
              </a:ext>
            </a:extLst>
          </p:cNvPr>
          <p:cNvSpPr>
            <a:spLocks noGrp="1"/>
          </p:cNvSpPr>
          <p:nvPr>
            <p:ph type="sldNum" sz="quarter" idx="12"/>
          </p:nvPr>
        </p:nvSpPr>
        <p:spPr/>
        <p:txBody>
          <a:bodyPr/>
          <a:lstStyle/>
          <a:p>
            <a:fld id="{E45BB751-80D0-6247-BA02-60582747485A}" type="slidenum">
              <a:rPr lang="nl-NL" noProof="0" smtClean="0"/>
              <a:pPr/>
              <a:t>13</a:t>
            </a:fld>
            <a:endParaRPr lang="nl-NL" noProof="0" dirty="0"/>
          </a:p>
        </p:txBody>
      </p:sp>
      <p:pic>
        <p:nvPicPr>
          <p:cNvPr id="6" name="Tijdelijke aanduiding voor inhoud 5">
            <a:extLst>
              <a:ext uri="{FF2B5EF4-FFF2-40B4-BE49-F238E27FC236}">
                <a16:creationId xmlns:a16="http://schemas.microsoft.com/office/drawing/2014/main" id="{5F38D9F5-1BB8-47D2-A0F3-B7275B5D046E}"/>
              </a:ext>
            </a:extLst>
          </p:cNvPr>
          <p:cNvPicPr>
            <a:picLocks noChangeAspect="1"/>
          </p:cNvPicPr>
          <p:nvPr/>
        </p:nvPicPr>
        <p:blipFill>
          <a:blip r:embed="rId3"/>
          <a:stretch>
            <a:fillRect/>
          </a:stretch>
        </p:blipFill>
        <p:spPr>
          <a:xfrm>
            <a:off x="3436469" y="4826396"/>
            <a:ext cx="2271062" cy="1604884"/>
          </a:xfrm>
          <a:prstGeom prst="rect">
            <a:avLst/>
          </a:prstGeom>
        </p:spPr>
      </p:pic>
    </p:spTree>
    <p:extLst>
      <p:ext uri="{BB962C8B-B14F-4D97-AF65-F5344CB8AC3E}">
        <p14:creationId xmlns:p14="http://schemas.microsoft.com/office/powerpoint/2010/main" val="21312074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F78374-F0F8-4677-8339-934F22798BF4}"/>
              </a:ext>
            </a:extLst>
          </p:cNvPr>
          <p:cNvSpPr>
            <a:spLocks noGrp="1"/>
          </p:cNvSpPr>
          <p:nvPr>
            <p:ph type="title"/>
          </p:nvPr>
        </p:nvSpPr>
        <p:spPr>
          <a:xfrm>
            <a:off x="457200" y="1054089"/>
            <a:ext cx="8229600" cy="1143000"/>
          </a:xfrm>
        </p:spPr>
        <p:txBody>
          <a:bodyPr>
            <a:normAutofit/>
          </a:bodyPr>
          <a:lstStyle/>
          <a:p>
            <a:r>
              <a:rPr lang="nl-NL" sz="3200" dirty="0">
                <a:latin typeface="Arial" panose="020B0604020202020204" pitchFamily="34" charset="0"/>
                <a:cs typeface="Arial" panose="020B0604020202020204" pitchFamily="34" charset="0"/>
              </a:rPr>
              <a:t>Crisiskartels - schade</a:t>
            </a:r>
          </a:p>
        </p:txBody>
      </p:sp>
      <p:sp>
        <p:nvSpPr>
          <p:cNvPr id="3" name="Tijdelijke aanduiding voor inhoud 2">
            <a:extLst>
              <a:ext uri="{FF2B5EF4-FFF2-40B4-BE49-F238E27FC236}">
                <a16:creationId xmlns:a16="http://schemas.microsoft.com/office/drawing/2014/main" id="{6FDEB88F-4C4C-4E5C-B332-00D0888C6D14}"/>
              </a:ext>
            </a:extLst>
          </p:cNvPr>
          <p:cNvSpPr>
            <a:spLocks noGrp="1"/>
          </p:cNvSpPr>
          <p:nvPr>
            <p:ph idx="1"/>
          </p:nvPr>
        </p:nvSpPr>
        <p:spPr>
          <a:xfrm>
            <a:off x="457200" y="2257746"/>
            <a:ext cx="3911600" cy="4215474"/>
          </a:xfrm>
        </p:spPr>
        <p:txBody>
          <a:bodyPr>
            <a:normAutofit fontScale="92500" lnSpcReduction="20000"/>
          </a:bodyPr>
          <a:lstStyle/>
          <a:p>
            <a:pPr lvl="0">
              <a:defRPr/>
            </a:pPr>
            <a:r>
              <a:rPr lang="nl-NL" sz="2200" dirty="0">
                <a:solidFill>
                  <a:sysClr val="windowText" lastClr="000000"/>
                </a:solidFill>
                <a:latin typeface="Arial" panose="020B0604020202020204" pitchFamily="34" charset="0"/>
                <a:cs typeface="Arial" panose="020B0604020202020204" pitchFamily="34" charset="0"/>
              </a:rPr>
              <a:t>Een aanbieder heeft een bepaald productie- en kostenniveau en baseert zijn prijs op vraag/aanbod </a:t>
            </a:r>
          </a:p>
          <a:p>
            <a:pPr lvl="0">
              <a:defRPr/>
            </a:pPr>
            <a:endParaRPr lang="nl-NL" sz="2200" dirty="0">
              <a:solidFill>
                <a:sysClr val="windowText" lastClr="000000"/>
              </a:solidFill>
              <a:latin typeface="Arial" panose="020B0604020202020204" pitchFamily="34" charset="0"/>
              <a:cs typeface="Arial" panose="020B0604020202020204" pitchFamily="34" charset="0"/>
            </a:endParaRPr>
          </a:p>
          <a:p>
            <a:pPr lvl="0">
              <a:defRPr/>
            </a:pPr>
            <a:r>
              <a:rPr lang="nl-NL" sz="2200" dirty="0">
                <a:solidFill>
                  <a:sysClr val="windowText" lastClr="000000"/>
                </a:solidFill>
                <a:latin typeface="Arial" panose="020B0604020202020204" pitchFamily="34" charset="0"/>
                <a:cs typeface="Arial" panose="020B0604020202020204" pitchFamily="34" charset="0"/>
              </a:rPr>
              <a:t>Tijdens een crisis blijven  productie- + kostenniveau (deels) ongewijzigd maar is sprake van  daling van vraag en marktprijs. </a:t>
            </a:r>
          </a:p>
          <a:p>
            <a:pPr>
              <a:defRPr/>
            </a:pPr>
            <a:endParaRPr lang="nl-NL" sz="2200" dirty="0">
              <a:solidFill>
                <a:sysClr val="windowText" lastClr="000000"/>
              </a:solidFill>
              <a:latin typeface="Arial" panose="020B0604020202020204" pitchFamily="34" charset="0"/>
              <a:cs typeface="Arial" panose="020B0604020202020204" pitchFamily="34" charset="0"/>
            </a:endParaRPr>
          </a:p>
          <a:p>
            <a:pPr>
              <a:defRPr/>
            </a:pPr>
            <a:r>
              <a:rPr lang="nl-NL" sz="2200" dirty="0">
                <a:solidFill>
                  <a:sysClr val="windowText" lastClr="000000"/>
                </a:solidFill>
                <a:latin typeface="Arial" panose="020B0604020202020204" pitchFamily="34" charset="0"/>
                <a:cs typeface="Arial" panose="020B0604020202020204" pitchFamily="34" charset="0"/>
              </a:rPr>
              <a:t>Het resultaat: overcapaciteit +  ongewijzigde kosten + lagere prijzen + minder omzet = schade</a:t>
            </a:r>
          </a:p>
          <a:p>
            <a:pPr lvl="0">
              <a:defRPr/>
            </a:pPr>
            <a:endParaRPr lang="nl-NL" sz="1800" dirty="0">
              <a:solidFill>
                <a:sysClr val="windowText" lastClr="000000"/>
              </a:solidFill>
              <a:latin typeface="Arial" panose="020B0604020202020204" pitchFamily="34" charset="0"/>
              <a:cs typeface="Arial" panose="020B0604020202020204" pitchFamily="34" charset="0"/>
            </a:endParaRPr>
          </a:p>
          <a:p>
            <a:pPr lvl="0">
              <a:defRPr/>
            </a:pPr>
            <a:endParaRPr lang="nl-NL" sz="1800" dirty="0">
              <a:solidFill>
                <a:sysClr val="windowText" lastClr="000000"/>
              </a:solidFill>
              <a:latin typeface="Arial" panose="020B0604020202020204" pitchFamily="34" charset="0"/>
              <a:cs typeface="Arial" panose="020B0604020202020204" pitchFamily="34" charset="0"/>
            </a:endParaRPr>
          </a:p>
          <a:p>
            <a:pPr lvl="0">
              <a:defRPr/>
            </a:pPr>
            <a:endParaRPr lang="nl-NL" sz="1800" dirty="0">
              <a:solidFill>
                <a:sysClr val="windowText" lastClr="000000"/>
              </a:solidFill>
              <a:latin typeface="Arial" panose="020B0604020202020204" pitchFamily="34" charset="0"/>
              <a:cs typeface="Arial" panose="020B0604020202020204" pitchFamily="34" charset="0"/>
            </a:endParaRPr>
          </a:p>
          <a:p>
            <a:pPr marL="0" lvl="0" indent="0">
              <a:buNone/>
              <a:defRPr/>
            </a:pPr>
            <a:endParaRPr lang="nl-NL" sz="1800" dirty="0">
              <a:solidFill>
                <a:sysClr val="windowText" lastClr="000000"/>
              </a:solidFill>
              <a:latin typeface="Arial" panose="020B0604020202020204" pitchFamily="34" charset="0"/>
              <a:cs typeface="Arial" panose="020B0604020202020204" pitchFamily="34" charset="0"/>
            </a:endParaRPr>
          </a:p>
          <a:p>
            <a:pPr lvl="0">
              <a:defRPr/>
            </a:pPr>
            <a:endParaRPr lang="nl-NL" sz="1800" dirty="0">
              <a:solidFill>
                <a:sysClr val="windowText" lastClr="000000"/>
              </a:solidFill>
              <a:latin typeface="Arial" panose="020B0604020202020204" pitchFamily="34" charset="0"/>
              <a:cs typeface="Arial" panose="020B0604020202020204" pitchFamily="34" charset="0"/>
            </a:endParaRPr>
          </a:p>
          <a:p>
            <a:pPr lvl="0">
              <a:defRPr/>
            </a:pPr>
            <a:endParaRPr lang="nl-NL" sz="1800" dirty="0">
              <a:solidFill>
                <a:sysClr val="windowText" lastClr="000000"/>
              </a:solidFill>
              <a:latin typeface="Arial" panose="020B0604020202020204" pitchFamily="34" charset="0"/>
              <a:cs typeface="Arial" panose="020B0604020202020204" pitchFamily="34" charset="0"/>
            </a:endParaRPr>
          </a:p>
          <a:p>
            <a:pPr lvl="0">
              <a:defRPr/>
            </a:pPr>
            <a:endParaRPr lang="nl-NL" sz="1800" dirty="0">
              <a:solidFill>
                <a:sysClr val="windowText" lastClr="000000"/>
              </a:solidFill>
              <a:latin typeface="Arial" panose="020B0604020202020204" pitchFamily="34" charset="0"/>
              <a:cs typeface="Arial" panose="020B0604020202020204" pitchFamily="34" charset="0"/>
            </a:endParaRPr>
          </a:p>
          <a:p>
            <a:pPr lvl="0">
              <a:defRPr/>
            </a:pPr>
            <a:endParaRPr lang="nl-NL" sz="1800" dirty="0">
              <a:solidFill>
                <a:sysClr val="windowText" lastClr="000000"/>
              </a:solidFill>
              <a:latin typeface="Arial" panose="020B0604020202020204" pitchFamily="34" charset="0"/>
              <a:cs typeface="Arial" panose="020B0604020202020204" pitchFamily="34" charset="0"/>
            </a:endParaRPr>
          </a:p>
          <a:p>
            <a:pPr lvl="1">
              <a:defRPr/>
            </a:pPr>
            <a:endParaRPr lang="nl-NL" sz="1800" dirty="0">
              <a:solidFill>
                <a:sysClr val="windowText" lastClr="000000"/>
              </a:solidFill>
              <a:latin typeface="Arial" panose="020B0604020202020204" pitchFamily="34" charset="0"/>
              <a:cs typeface="Arial" panose="020B0604020202020204" pitchFamily="34" charset="0"/>
            </a:endParaRPr>
          </a:p>
          <a:p>
            <a:endParaRPr lang="nl-NL" dirty="0"/>
          </a:p>
        </p:txBody>
      </p:sp>
      <p:sp>
        <p:nvSpPr>
          <p:cNvPr id="4" name="Tijdelijke aanduiding voor dianummer 3">
            <a:extLst>
              <a:ext uri="{FF2B5EF4-FFF2-40B4-BE49-F238E27FC236}">
                <a16:creationId xmlns:a16="http://schemas.microsoft.com/office/drawing/2014/main" id="{BFB6A45F-8945-402A-8F70-7D5548374BA5}"/>
              </a:ext>
            </a:extLst>
          </p:cNvPr>
          <p:cNvSpPr>
            <a:spLocks noGrp="1"/>
          </p:cNvSpPr>
          <p:nvPr>
            <p:ph type="sldNum" sz="quarter" idx="12"/>
          </p:nvPr>
        </p:nvSpPr>
        <p:spPr/>
        <p:txBody>
          <a:bodyPr/>
          <a:lstStyle/>
          <a:p>
            <a:fld id="{E45BB751-80D0-6247-BA02-60582747485A}" type="slidenum">
              <a:rPr lang="nl-NL" noProof="0" smtClean="0"/>
              <a:pPr/>
              <a:t>14</a:t>
            </a:fld>
            <a:endParaRPr lang="nl-NL" noProof="0" dirty="0"/>
          </a:p>
        </p:txBody>
      </p:sp>
      <p:pic>
        <p:nvPicPr>
          <p:cNvPr id="5" name="Afbeelding 4">
            <a:extLst>
              <a:ext uri="{FF2B5EF4-FFF2-40B4-BE49-F238E27FC236}">
                <a16:creationId xmlns:a16="http://schemas.microsoft.com/office/drawing/2014/main" id="{0934A5E1-A7E7-42FB-B729-D0660F6CB9EF}"/>
              </a:ext>
            </a:extLst>
          </p:cNvPr>
          <p:cNvPicPr>
            <a:picLocks noChangeAspect="1"/>
          </p:cNvPicPr>
          <p:nvPr/>
        </p:nvPicPr>
        <p:blipFill rotWithShape="1">
          <a:blip r:embed="rId3"/>
          <a:srcRect l="10793" r="12459"/>
          <a:stretch/>
        </p:blipFill>
        <p:spPr>
          <a:xfrm>
            <a:off x="4597400" y="2257746"/>
            <a:ext cx="3911600" cy="3653745"/>
          </a:xfrm>
          <a:prstGeom prst="rect">
            <a:avLst/>
          </a:prstGeom>
        </p:spPr>
      </p:pic>
    </p:spTree>
    <p:extLst>
      <p:ext uri="{BB962C8B-B14F-4D97-AF65-F5344CB8AC3E}">
        <p14:creationId xmlns:p14="http://schemas.microsoft.com/office/powerpoint/2010/main" val="20535660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F78374-F0F8-4677-8339-934F22798BF4}"/>
              </a:ext>
            </a:extLst>
          </p:cNvPr>
          <p:cNvSpPr>
            <a:spLocks noGrp="1"/>
          </p:cNvSpPr>
          <p:nvPr>
            <p:ph type="title"/>
          </p:nvPr>
        </p:nvSpPr>
        <p:spPr/>
        <p:txBody>
          <a:bodyPr>
            <a:normAutofit/>
          </a:bodyPr>
          <a:lstStyle/>
          <a:p>
            <a:r>
              <a:rPr lang="nl-NL" sz="3200" dirty="0">
                <a:latin typeface="Arial" panose="020B0604020202020204" pitchFamily="34" charset="0"/>
                <a:cs typeface="Arial" panose="020B0604020202020204" pitchFamily="34" charset="0"/>
              </a:rPr>
              <a:t>Crisiskartels - schade mededinging</a:t>
            </a:r>
          </a:p>
        </p:txBody>
      </p:sp>
      <p:sp>
        <p:nvSpPr>
          <p:cNvPr id="3" name="Tijdelijke aanduiding voor inhoud 2">
            <a:extLst>
              <a:ext uri="{FF2B5EF4-FFF2-40B4-BE49-F238E27FC236}">
                <a16:creationId xmlns:a16="http://schemas.microsoft.com/office/drawing/2014/main" id="{6FDEB88F-4C4C-4E5C-B332-00D0888C6D14}"/>
              </a:ext>
            </a:extLst>
          </p:cNvPr>
          <p:cNvSpPr>
            <a:spLocks noGrp="1"/>
          </p:cNvSpPr>
          <p:nvPr>
            <p:ph idx="1"/>
          </p:nvPr>
        </p:nvSpPr>
        <p:spPr>
          <a:xfrm>
            <a:off x="457200" y="2215806"/>
            <a:ext cx="8229600" cy="4215474"/>
          </a:xfrm>
        </p:spPr>
        <p:txBody>
          <a:bodyPr>
            <a:normAutofit/>
          </a:bodyPr>
          <a:lstStyle/>
          <a:p>
            <a:pPr>
              <a:defRPr/>
            </a:pPr>
            <a:r>
              <a:rPr lang="nl-NL" sz="2000" dirty="0">
                <a:solidFill>
                  <a:sysClr val="windowText" lastClr="000000"/>
                </a:solidFill>
                <a:latin typeface="Arial" panose="020B0604020202020204" pitchFamily="34" charset="0"/>
                <a:cs typeface="Arial" panose="020B0604020202020204" pitchFamily="34" charset="0"/>
              </a:rPr>
              <a:t>Als door (en tijdens) een crisis te veel marktpartijen verdwijnen dan komt dit de concurrentie op de (midden)lange termijn vaak niet ten goede </a:t>
            </a:r>
          </a:p>
          <a:p>
            <a:pPr>
              <a:defRPr/>
            </a:pPr>
            <a:endParaRPr lang="nl-NL" sz="2000" dirty="0">
              <a:solidFill>
                <a:sysClr val="windowText" lastClr="000000"/>
              </a:solidFill>
              <a:latin typeface="Arial" panose="020B0604020202020204" pitchFamily="34" charset="0"/>
              <a:cs typeface="Arial" panose="020B0604020202020204" pitchFamily="34" charset="0"/>
            </a:endParaRPr>
          </a:p>
          <a:p>
            <a:pPr>
              <a:defRPr/>
            </a:pPr>
            <a:r>
              <a:rPr lang="nl-NL" sz="2000" dirty="0">
                <a:solidFill>
                  <a:sysClr val="windowText" lastClr="000000"/>
                </a:solidFill>
                <a:latin typeface="Arial" panose="020B0604020202020204" pitchFamily="34" charset="0"/>
                <a:cs typeface="Arial" panose="020B0604020202020204" pitchFamily="34" charset="0"/>
              </a:rPr>
              <a:t>Consumenten kunnen te maken krijgen met hogere prijzen en/of minder keuzevrijheid en/of verschraling van aanbod of kwaliteit van producten of diensten</a:t>
            </a:r>
          </a:p>
          <a:p>
            <a:pPr lvl="0">
              <a:defRPr/>
            </a:pPr>
            <a:endParaRPr lang="nl-NL" sz="1800" dirty="0">
              <a:solidFill>
                <a:sysClr val="windowText" lastClr="000000"/>
              </a:solidFill>
              <a:latin typeface="Arial" panose="020B0604020202020204" pitchFamily="34" charset="0"/>
              <a:cs typeface="Arial" panose="020B0604020202020204" pitchFamily="34" charset="0"/>
            </a:endParaRPr>
          </a:p>
          <a:p>
            <a:pPr lvl="0">
              <a:defRPr/>
            </a:pPr>
            <a:endParaRPr lang="nl-NL" sz="1800" dirty="0">
              <a:solidFill>
                <a:sysClr val="windowText" lastClr="000000"/>
              </a:solidFill>
              <a:latin typeface="Arial" panose="020B0604020202020204" pitchFamily="34" charset="0"/>
              <a:cs typeface="Arial" panose="020B0604020202020204" pitchFamily="34" charset="0"/>
            </a:endParaRPr>
          </a:p>
          <a:p>
            <a:pPr lvl="0">
              <a:defRPr/>
            </a:pPr>
            <a:endParaRPr lang="nl-NL" sz="1800" dirty="0">
              <a:solidFill>
                <a:sysClr val="windowText" lastClr="000000"/>
              </a:solidFill>
              <a:latin typeface="Arial" panose="020B0604020202020204" pitchFamily="34" charset="0"/>
              <a:cs typeface="Arial" panose="020B0604020202020204" pitchFamily="34" charset="0"/>
            </a:endParaRPr>
          </a:p>
          <a:p>
            <a:pPr lvl="0">
              <a:defRPr/>
            </a:pPr>
            <a:endParaRPr lang="nl-NL" sz="1800" dirty="0">
              <a:solidFill>
                <a:sysClr val="windowText" lastClr="000000"/>
              </a:solidFill>
              <a:latin typeface="Arial" panose="020B0604020202020204" pitchFamily="34" charset="0"/>
              <a:cs typeface="Arial" panose="020B0604020202020204" pitchFamily="34" charset="0"/>
            </a:endParaRPr>
          </a:p>
          <a:p>
            <a:pPr lvl="0">
              <a:defRPr/>
            </a:pPr>
            <a:endParaRPr lang="nl-NL" sz="1800" dirty="0">
              <a:solidFill>
                <a:sysClr val="windowText" lastClr="000000"/>
              </a:solidFill>
              <a:latin typeface="Arial" panose="020B0604020202020204" pitchFamily="34" charset="0"/>
              <a:cs typeface="Arial" panose="020B0604020202020204" pitchFamily="34" charset="0"/>
            </a:endParaRPr>
          </a:p>
          <a:p>
            <a:pPr lvl="0">
              <a:defRPr/>
            </a:pPr>
            <a:endParaRPr lang="nl-NL" sz="1800" dirty="0">
              <a:solidFill>
                <a:sysClr val="windowText" lastClr="000000"/>
              </a:solidFill>
              <a:latin typeface="Arial" panose="020B0604020202020204" pitchFamily="34" charset="0"/>
              <a:cs typeface="Arial" panose="020B0604020202020204" pitchFamily="34" charset="0"/>
            </a:endParaRPr>
          </a:p>
          <a:p>
            <a:pPr lvl="0">
              <a:defRPr/>
            </a:pPr>
            <a:endParaRPr lang="nl-NL" sz="1800" dirty="0">
              <a:solidFill>
                <a:sysClr val="windowText" lastClr="000000"/>
              </a:solidFill>
              <a:latin typeface="Arial" panose="020B0604020202020204" pitchFamily="34" charset="0"/>
              <a:cs typeface="Arial" panose="020B0604020202020204" pitchFamily="34" charset="0"/>
            </a:endParaRPr>
          </a:p>
          <a:p>
            <a:pPr lvl="1">
              <a:defRPr/>
            </a:pPr>
            <a:endParaRPr lang="nl-NL" sz="1800" dirty="0">
              <a:solidFill>
                <a:sysClr val="windowText" lastClr="000000"/>
              </a:solidFill>
              <a:latin typeface="Arial" panose="020B0604020202020204" pitchFamily="34" charset="0"/>
              <a:cs typeface="Arial" panose="020B0604020202020204" pitchFamily="34" charset="0"/>
            </a:endParaRPr>
          </a:p>
          <a:p>
            <a:endParaRPr lang="nl-NL" dirty="0"/>
          </a:p>
        </p:txBody>
      </p:sp>
      <p:sp>
        <p:nvSpPr>
          <p:cNvPr id="4" name="Tijdelijke aanduiding voor dianummer 3">
            <a:extLst>
              <a:ext uri="{FF2B5EF4-FFF2-40B4-BE49-F238E27FC236}">
                <a16:creationId xmlns:a16="http://schemas.microsoft.com/office/drawing/2014/main" id="{BFB6A45F-8945-402A-8F70-7D5548374BA5}"/>
              </a:ext>
            </a:extLst>
          </p:cNvPr>
          <p:cNvSpPr>
            <a:spLocks noGrp="1"/>
          </p:cNvSpPr>
          <p:nvPr>
            <p:ph type="sldNum" sz="quarter" idx="12"/>
          </p:nvPr>
        </p:nvSpPr>
        <p:spPr/>
        <p:txBody>
          <a:bodyPr/>
          <a:lstStyle/>
          <a:p>
            <a:fld id="{E45BB751-80D0-6247-BA02-60582747485A}" type="slidenum">
              <a:rPr lang="nl-NL" noProof="0" smtClean="0"/>
              <a:pPr/>
              <a:t>15</a:t>
            </a:fld>
            <a:endParaRPr lang="nl-NL" noProof="0" dirty="0"/>
          </a:p>
        </p:txBody>
      </p:sp>
      <p:pic>
        <p:nvPicPr>
          <p:cNvPr id="5" name="Afbeelding 4">
            <a:extLst>
              <a:ext uri="{FF2B5EF4-FFF2-40B4-BE49-F238E27FC236}">
                <a16:creationId xmlns:a16="http://schemas.microsoft.com/office/drawing/2014/main" id="{CBD390F0-3542-4A3E-AAA4-0D0BE66D76CC}"/>
              </a:ext>
            </a:extLst>
          </p:cNvPr>
          <p:cNvPicPr>
            <a:picLocks noChangeAspect="1"/>
          </p:cNvPicPr>
          <p:nvPr/>
        </p:nvPicPr>
        <p:blipFill rotWithShape="1">
          <a:blip r:embed="rId3"/>
          <a:srcRect t="8259" b="7305"/>
          <a:stretch/>
        </p:blipFill>
        <p:spPr>
          <a:xfrm>
            <a:off x="2911670" y="4691269"/>
            <a:ext cx="3320659" cy="1868557"/>
          </a:xfrm>
          <a:prstGeom prst="rect">
            <a:avLst/>
          </a:prstGeom>
        </p:spPr>
      </p:pic>
    </p:spTree>
    <p:extLst>
      <p:ext uri="{BB962C8B-B14F-4D97-AF65-F5344CB8AC3E}">
        <p14:creationId xmlns:p14="http://schemas.microsoft.com/office/powerpoint/2010/main" val="39949930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F78374-F0F8-4677-8339-934F22798BF4}"/>
              </a:ext>
            </a:extLst>
          </p:cNvPr>
          <p:cNvSpPr>
            <a:spLocks noGrp="1"/>
          </p:cNvSpPr>
          <p:nvPr>
            <p:ph type="title"/>
          </p:nvPr>
        </p:nvSpPr>
        <p:spPr/>
        <p:txBody>
          <a:bodyPr>
            <a:normAutofit/>
          </a:bodyPr>
          <a:lstStyle/>
          <a:p>
            <a:r>
              <a:rPr lang="nl-NL" sz="3200" dirty="0">
                <a:latin typeface="Arial" panose="020B0604020202020204" pitchFamily="34" charset="0"/>
                <a:cs typeface="Arial" panose="020B0604020202020204" pitchFamily="34" charset="0"/>
              </a:rPr>
              <a:t>Vrijstelling crisiskartels</a:t>
            </a:r>
          </a:p>
        </p:txBody>
      </p:sp>
      <p:sp>
        <p:nvSpPr>
          <p:cNvPr id="3" name="Tijdelijke aanduiding voor inhoud 2">
            <a:extLst>
              <a:ext uri="{FF2B5EF4-FFF2-40B4-BE49-F238E27FC236}">
                <a16:creationId xmlns:a16="http://schemas.microsoft.com/office/drawing/2014/main" id="{6FDEB88F-4C4C-4E5C-B332-00D0888C6D14}"/>
              </a:ext>
            </a:extLst>
          </p:cNvPr>
          <p:cNvSpPr>
            <a:spLocks noGrp="1"/>
          </p:cNvSpPr>
          <p:nvPr>
            <p:ph idx="1"/>
          </p:nvPr>
        </p:nvSpPr>
        <p:spPr>
          <a:xfrm>
            <a:off x="457200" y="2215806"/>
            <a:ext cx="8229600" cy="4215474"/>
          </a:xfrm>
        </p:spPr>
        <p:txBody>
          <a:bodyPr>
            <a:normAutofit/>
          </a:bodyPr>
          <a:lstStyle/>
          <a:p>
            <a:pPr>
              <a:defRPr/>
            </a:pPr>
            <a:r>
              <a:rPr lang="nl-NL" sz="1900" dirty="0">
                <a:solidFill>
                  <a:sysClr val="windowText" lastClr="000000"/>
                </a:solidFill>
                <a:latin typeface="Arial" panose="020B0604020202020204" pitchFamily="34" charset="0"/>
                <a:cs typeface="Arial" panose="020B0604020202020204" pitchFamily="34" charset="0"/>
              </a:rPr>
              <a:t>Crisiskartels zijn tijdelijke (sectorbrede) afspraken gericht op vermindering van overcapaciteit. NB: In </a:t>
            </a:r>
            <a:r>
              <a:rPr lang="nl-NL" sz="1900" u="sng" dirty="0">
                <a:solidFill>
                  <a:sysClr val="windowText" lastClr="000000"/>
                </a:solidFill>
                <a:latin typeface="Arial" panose="020B0604020202020204" pitchFamily="34" charset="0"/>
                <a:cs typeface="Arial" panose="020B0604020202020204" pitchFamily="34" charset="0"/>
              </a:rPr>
              <a:t>beginsel</a:t>
            </a:r>
            <a:r>
              <a:rPr lang="nl-NL" sz="1900" dirty="0">
                <a:solidFill>
                  <a:sysClr val="windowText" lastClr="000000"/>
                </a:solidFill>
                <a:latin typeface="Arial" panose="020B0604020202020204" pitchFamily="34" charset="0"/>
                <a:cs typeface="Arial" panose="020B0604020202020204" pitchFamily="34" charset="0"/>
              </a:rPr>
              <a:t> in strijd met het kartelverbod</a:t>
            </a:r>
          </a:p>
          <a:p>
            <a:pPr lvl="0">
              <a:defRPr/>
            </a:pPr>
            <a:endParaRPr lang="nl-NL" altLang="nl-NL" sz="1900" dirty="0">
              <a:solidFill>
                <a:sysClr val="windowText" lastClr="000000"/>
              </a:solidFill>
              <a:latin typeface="Arial" panose="020B0604020202020204" pitchFamily="34" charset="0"/>
              <a:cs typeface="Arial" panose="020B0604020202020204" pitchFamily="34" charset="0"/>
            </a:endParaRPr>
          </a:p>
          <a:p>
            <a:pPr lvl="0">
              <a:defRPr/>
            </a:pPr>
            <a:r>
              <a:rPr lang="nl-NL" altLang="nl-NL" sz="1900" dirty="0">
                <a:latin typeface="Arial" panose="020B0604020202020204" pitchFamily="34" charset="0"/>
                <a:cs typeface="Arial" panose="020B0604020202020204" pitchFamily="34" charset="0"/>
              </a:rPr>
              <a:t>Vrijstelling mogelijk voor noodlijdende sectoren. Wel complexe analyse:</a:t>
            </a:r>
            <a:endParaRPr lang="nl-NL" sz="1900" dirty="0">
              <a:latin typeface="Arial" panose="020B0604020202020204" pitchFamily="34" charset="0"/>
              <a:cs typeface="Arial" panose="020B0604020202020204" pitchFamily="34" charset="0"/>
            </a:endParaRPr>
          </a:p>
          <a:p>
            <a:pPr marL="887413" lvl="3" indent="-342900">
              <a:buFont typeface="+mj-lt"/>
              <a:buAutoNum type="arabicPeriod"/>
            </a:pPr>
            <a:r>
              <a:rPr lang="nl-NL" sz="1900" dirty="0">
                <a:latin typeface="Arial" panose="020B0604020202020204" pitchFamily="34" charset="0"/>
                <a:cs typeface="Arial" panose="020B0604020202020204" pitchFamily="34" charset="0"/>
              </a:rPr>
              <a:t>bijdragen tot verbetering van productie/distributie of bevordering van technische/economische vooruitgang (</a:t>
            </a:r>
            <a:r>
              <a:rPr lang="nl-NL" sz="1900" u="sng" dirty="0">
                <a:latin typeface="Arial" panose="020B0604020202020204" pitchFamily="34" charset="0"/>
                <a:cs typeface="Arial" panose="020B0604020202020204" pitchFamily="34" charset="0"/>
              </a:rPr>
              <a:t>efficiëntieverbeteringen</a:t>
            </a:r>
            <a:r>
              <a:rPr lang="nl-NL" sz="1900" dirty="0">
                <a:latin typeface="Arial" panose="020B0604020202020204" pitchFamily="34" charset="0"/>
                <a:cs typeface="Arial" panose="020B0604020202020204" pitchFamily="34" charset="0"/>
              </a:rPr>
              <a:t>); </a:t>
            </a:r>
          </a:p>
          <a:p>
            <a:pPr marL="887413" lvl="3" indent="-342900">
              <a:buFont typeface="+mj-lt"/>
              <a:buAutoNum type="arabicPeriod"/>
            </a:pPr>
            <a:r>
              <a:rPr lang="nl-NL" sz="1900" dirty="0">
                <a:latin typeface="Arial" panose="020B0604020202020204" pitchFamily="34" charset="0"/>
                <a:cs typeface="Arial" panose="020B0604020202020204" pitchFamily="34" charset="0"/>
              </a:rPr>
              <a:t>billijk aandeel voordelen aan gebruikers (</a:t>
            </a:r>
            <a:r>
              <a:rPr lang="nl-NL" sz="1900" u="sng" dirty="0">
                <a:latin typeface="Arial" panose="020B0604020202020204" pitchFamily="34" charset="0"/>
                <a:cs typeface="Arial" panose="020B0604020202020204" pitchFamily="34" charset="0"/>
              </a:rPr>
              <a:t>doorgifte aan consumenten</a:t>
            </a:r>
            <a:r>
              <a:rPr lang="nl-NL" sz="1900" dirty="0">
                <a:latin typeface="Arial" panose="020B0604020202020204" pitchFamily="34" charset="0"/>
                <a:cs typeface="Arial" panose="020B0604020202020204" pitchFamily="34" charset="0"/>
              </a:rPr>
              <a:t>); </a:t>
            </a:r>
          </a:p>
          <a:p>
            <a:pPr marL="887413" lvl="3" indent="-342900">
              <a:buFont typeface="+mj-lt"/>
              <a:buAutoNum type="arabicPeriod"/>
            </a:pPr>
            <a:r>
              <a:rPr lang="nl-NL" sz="1900" dirty="0">
                <a:latin typeface="Arial" panose="020B0604020202020204" pitchFamily="34" charset="0"/>
                <a:cs typeface="Arial" panose="020B0604020202020204" pitchFamily="34" charset="0"/>
              </a:rPr>
              <a:t>geen beperkingen die voor doelstellingen niet onmisbaar zijn (</a:t>
            </a:r>
            <a:r>
              <a:rPr lang="nl-NL" sz="1900" u="sng" dirty="0">
                <a:latin typeface="Arial" panose="020B0604020202020204" pitchFamily="34" charset="0"/>
                <a:cs typeface="Arial" panose="020B0604020202020204" pitchFamily="34" charset="0"/>
              </a:rPr>
              <a:t>onmisbaarheid</a:t>
            </a:r>
            <a:r>
              <a:rPr lang="nl-NL" sz="1900" dirty="0">
                <a:latin typeface="Arial" panose="020B0604020202020204" pitchFamily="34" charset="0"/>
                <a:cs typeface="Arial" panose="020B0604020202020204" pitchFamily="34" charset="0"/>
              </a:rPr>
              <a:t>) en; </a:t>
            </a:r>
          </a:p>
          <a:p>
            <a:pPr marL="887413" lvl="3" indent="-342900">
              <a:buFont typeface="+mj-lt"/>
              <a:buAutoNum type="arabicPeriod"/>
            </a:pPr>
            <a:r>
              <a:rPr lang="nl-NL" sz="1900" dirty="0">
                <a:latin typeface="Arial" panose="020B0604020202020204" pitchFamily="34" charset="0"/>
                <a:cs typeface="Arial" panose="020B0604020202020204" pitchFamily="34" charset="0"/>
              </a:rPr>
              <a:t>mededinging niet voor een wezenlijk deel uitschakelen (</a:t>
            </a:r>
            <a:r>
              <a:rPr lang="nl-NL" sz="1900" u="sng" dirty="0">
                <a:latin typeface="Arial" panose="020B0604020202020204" pitchFamily="34" charset="0"/>
                <a:cs typeface="Arial" panose="020B0604020202020204" pitchFamily="34" charset="0"/>
              </a:rPr>
              <a:t>restconcurrentie</a:t>
            </a:r>
            <a:r>
              <a:rPr lang="nl-NL" sz="1900" dirty="0">
                <a:latin typeface="Arial" panose="020B0604020202020204" pitchFamily="34" charset="0"/>
                <a:cs typeface="Arial" panose="020B0604020202020204" pitchFamily="34" charset="0"/>
              </a:rPr>
              <a:t>)</a:t>
            </a:r>
          </a:p>
          <a:p>
            <a:pPr lvl="0">
              <a:defRPr/>
            </a:pPr>
            <a:endParaRPr lang="nl-NL" sz="1800" dirty="0">
              <a:solidFill>
                <a:sysClr val="windowText" lastClr="000000"/>
              </a:solidFill>
              <a:latin typeface="Arial" panose="020B0604020202020204" pitchFamily="34" charset="0"/>
              <a:cs typeface="Arial" panose="020B0604020202020204" pitchFamily="34" charset="0"/>
            </a:endParaRPr>
          </a:p>
          <a:p>
            <a:pPr lvl="0">
              <a:defRPr/>
            </a:pPr>
            <a:endParaRPr lang="nl-NL" sz="1800" dirty="0">
              <a:solidFill>
                <a:sysClr val="windowText" lastClr="000000"/>
              </a:solidFill>
              <a:latin typeface="Arial" panose="020B0604020202020204" pitchFamily="34" charset="0"/>
              <a:cs typeface="Arial" panose="020B0604020202020204" pitchFamily="34" charset="0"/>
            </a:endParaRPr>
          </a:p>
          <a:p>
            <a:pPr lvl="1">
              <a:defRPr/>
            </a:pPr>
            <a:endParaRPr lang="nl-NL" sz="1800" dirty="0">
              <a:solidFill>
                <a:sysClr val="windowText" lastClr="000000"/>
              </a:solidFill>
              <a:latin typeface="Arial" panose="020B0604020202020204" pitchFamily="34" charset="0"/>
              <a:cs typeface="Arial" panose="020B0604020202020204" pitchFamily="34" charset="0"/>
            </a:endParaRPr>
          </a:p>
          <a:p>
            <a:endParaRPr lang="nl-NL" dirty="0"/>
          </a:p>
        </p:txBody>
      </p:sp>
      <p:sp>
        <p:nvSpPr>
          <p:cNvPr id="4" name="Tijdelijke aanduiding voor dianummer 3">
            <a:extLst>
              <a:ext uri="{FF2B5EF4-FFF2-40B4-BE49-F238E27FC236}">
                <a16:creationId xmlns:a16="http://schemas.microsoft.com/office/drawing/2014/main" id="{BFB6A45F-8945-402A-8F70-7D5548374BA5}"/>
              </a:ext>
            </a:extLst>
          </p:cNvPr>
          <p:cNvSpPr>
            <a:spLocks noGrp="1"/>
          </p:cNvSpPr>
          <p:nvPr>
            <p:ph type="sldNum" sz="quarter" idx="12"/>
          </p:nvPr>
        </p:nvSpPr>
        <p:spPr/>
        <p:txBody>
          <a:bodyPr/>
          <a:lstStyle/>
          <a:p>
            <a:fld id="{E45BB751-80D0-6247-BA02-60582747485A}" type="slidenum">
              <a:rPr lang="nl-NL" noProof="0" smtClean="0"/>
              <a:pPr/>
              <a:t>16</a:t>
            </a:fld>
            <a:endParaRPr lang="nl-NL" noProof="0" dirty="0"/>
          </a:p>
        </p:txBody>
      </p:sp>
    </p:spTree>
    <p:extLst>
      <p:ext uri="{BB962C8B-B14F-4D97-AF65-F5344CB8AC3E}">
        <p14:creationId xmlns:p14="http://schemas.microsoft.com/office/powerpoint/2010/main" val="4102072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57200" y="2215806"/>
            <a:ext cx="8229600" cy="4359165"/>
          </a:xfrm>
        </p:spPr>
        <p:txBody>
          <a:bodyPr>
            <a:normAutofit/>
          </a:bodyPr>
          <a:lstStyle/>
          <a:p>
            <a:r>
              <a:rPr lang="nl-NL" altLang="nl-NL" sz="2000" dirty="0">
                <a:latin typeface="+mj-lt"/>
                <a:cs typeface="Arial" panose="020B0604020202020204" pitchFamily="34" charset="0"/>
              </a:rPr>
              <a:t>Stichting </a:t>
            </a:r>
            <a:r>
              <a:rPr lang="nl-NL" sz="2000" dirty="0">
                <a:latin typeface="+mj-lt"/>
              </a:rPr>
              <a:t>Saneringsfonds varkensslachterijen vroeg om ontheffing voor aangaan overeenkomsten met individuele slachterijen, gericht op uitkoop en sluiting van varkensslachterijen</a:t>
            </a:r>
          </a:p>
          <a:p>
            <a:pPr>
              <a:lnSpc>
                <a:spcPct val="120000"/>
              </a:lnSpc>
            </a:pPr>
            <a:endParaRPr lang="nl-NL" sz="2000" dirty="0">
              <a:latin typeface="+mj-lt"/>
            </a:endParaRPr>
          </a:p>
          <a:p>
            <a:r>
              <a:rPr lang="nl-NL" sz="2000" dirty="0">
                <a:latin typeface="+mj-lt"/>
              </a:rPr>
              <a:t>Doel: structuur van de Nederlandse varkensslachtsector versterken door sanering van overcapaciteit  </a:t>
            </a:r>
          </a:p>
          <a:p>
            <a:pPr>
              <a:lnSpc>
                <a:spcPct val="120000"/>
              </a:lnSpc>
            </a:pPr>
            <a:endParaRPr lang="nl-NL" sz="2000" dirty="0"/>
          </a:p>
          <a:p>
            <a:r>
              <a:rPr lang="nl-NL" sz="2000" dirty="0"/>
              <a:t>NMa beoordeelde regeling als crisiskartel en verleende ontheffing:</a:t>
            </a:r>
          </a:p>
          <a:p>
            <a:pPr lvl="2"/>
            <a:r>
              <a:rPr lang="nl-NL" sz="2000" dirty="0"/>
              <a:t>Regeling was noodzakelijk en droeg bij aan productieverbetering</a:t>
            </a:r>
          </a:p>
          <a:p>
            <a:pPr lvl="2"/>
            <a:r>
              <a:rPr lang="nl-NL" sz="2000" dirty="0"/>
              <a:t>Voordelen voor consument</a:t>
            </a:r>
          </a:p>
          <a:p>
            <a:pPr lvl="2"/>
            <a:r>
              <a:rPr lang="nl-NL" sz="2000" dirty="0">
                <a:cs typeface="Arial" panose="020B0604020202020204" pitchFamily="34" charset="0"/>
              </a:rPr>
              <a:t>I</a:t>
            </a:r>
            <a:r>
              <a:rPr lang="nl-NL" sz="2000" dirty="0"/>
              <a:t>ndividuele beslissingsvrijheid van betrokken varkensslachterijen werd niet beperkt</a:t>
            </a:r>
          </a:p>
        </p:txBody>
      </p:sp>
      <p:sp>
        <p:nvSpPr>
          <p:cNvPr id="7" name="Rectangle 2"/>
          <p:cNvSpPr>
            <a:spLocks noGrp="1" noChangeArrowheads="1"/>
          </p:cNvSpPr>
          <p:nvPr>
            <p:ph type="title"/>
          </p:nvPr>
        </p:nvSpPr>
        <p:spPr/>
        <p:txBody>
          <a:bodyPr>
            <a:noAutofit/>
          </a:bodyPr>
          <a:lstStyle/>
          <a:p>
            <a:pPr>
              <a:lnSpc>
                <a:spcPts val="4000"/>
              </a:lnSpc>
            </a:pPr>
            <a:r>
              <a:rPr lang="nl-NL" altLang="nl-NL" sz="3200" dirty="0">
                <a:latin typeface="Arial" panose="020B0604020202020204" pitchFamily="34" charset="0"/>
                <a:cs typeface="Arial" panose="020B0604020202020204" pitchFamily="34" charset="0"/>
              </a:rPr>
              <a:t>Voorbeeld: Varkensslachterijen</a:t>
            </a:r>
          </a:p>
        </p:txBody>
      </p:sp>
      <p:sp>
        <p:nvSpPr>
          <p:cNvPr id="4" name="Tijdelijke aanduiding voor dianummer 3"/>
          <p:cNvSpPr>
            <a:spLocks noGrp="1"/>
          </p:cNvSpPr>
          <p:nvPr>
            <p:ph type="sldNum" sz="quarter" idx="12"/>
          </p:nvPr>
        </p:nvSpPr>
        <p:spPr/>
        <p:txBody>
          <a:bodyPr/>
          <a:lstStyle/>
          <a:p>
            <a:fld id="{E45BB751-80D0-6247-BA02-60582747485A}" type="slidenum">
              <a:rPr lang="nl-NL" noProof="0" smtClean="0"/>
              <a:pPr/>
              <a:t>17</a:t>
            </a:fld>
            <a:endParaRPr lang="nl-NL" noProof="0" dirty="0"/>
          </a:p>
        </p:txBody>
      </p:sp>
    </p:spTree>
    <p:extLst>
      <p:ext uri="{BB962C8B-B14F-4D97-AF65-F5344CB8AC3E}">
        <p14:creationId xmlns:p14="http://schemas.microsoft.com/office/powerpoint/2010/main" val="30812603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57200" y="2140644"/>
            <a:ext cx="8229600" cy="4422775"/>
          </a:xfrm>
        </p:spPr>
        <p:txBody>
          <a:bodyPr>
            <a:normAutofit/>
          </a:bodyPr>
          <a:lstStyle/>
          <a:p>
            <a:pPr>
              <a:lnSpc>
                <a:spcPts val="3000"/>
              </a:lnSpc>
            </a:pPr>
            <a:r>
              <a:rPr lang="nl-NL" sz="1900" dirty="0">
                <a:latin typeface="+mj-lt"/>
              </a:rPr>
              <a:t>Garnalenvissers</a:t>
            </a:r>
            <a:endParaRPr lang="nl-NL" altLang="nl-NL" sz="1900" dirty="0">
              <a:latin typeface="+mj-lt"/>
              <a:cs typeface="Arial" panose="020B0604020202020204" pitchFamily="34" charset="0"/>
            </a:endParaRPr>
          </a:p>
          <a:p>
            <a:pPr>
              <a:lnSpc>
                <a:spcPts val="3000"/>
              </a:lnSpc>
            </a:pPr>
            <a:endParaRPr lang="nl-NL" altLang="nl-NL" sz="1900" dirty="0">
              <a:latin typeface="+mj-lt"/>
              <a:cs typeface="Arial" panose="020B0604020202020204" pitchFamily="34" charset="0"/>
            </a:endParaRPr>
          </a:p>
          <a:p>
            <a:pPr>
              <a:lnSpc>
                <a:spcPts val="3000"/>
              </a:lnSpc>
            </a:pPr>
            <a:endParaRPr lang="nl-NL" altLang="nl-NL" sz="1900" dirty="0">
              <a:latin typeface="+mj-lt"/>
              <a:cs typeface="Arial" panose="020B0604020202020204" pitchFamily="34" charset="0"/>
            </a:endParaRPr>
          </a:p>
          <a:p>
            <a:pPr>
              <a:lnSpc>
                <a:spcPts val="3000"/>
              </a:lnSpc>
            </a:pPr>
            <a:endParaRPr lang="nl-NL" altLang="nl-NL" sz="1900" dirty="0">
              <a:latin typeface="+mj-lt"/>
              <a:cs typeface="Arial" panose="020B0604020202020204" pitchFamily="34" charset="0"/>
            </a:endParaRPr>
          </a:p>
          <a:p>
            <a:pPr>
              <a:lnSpc>
                <a:spcPts val="3000"/>
              </a:lnSpc>
            </a:pPr>
            <a:endParaRPr lang="nl-NL" altLang="nl-NL" sz="1900" dirty="0">
              <a:latin typeface="+mj-lt"/>
              <a:cs typeface="Arial" panose="020B0604020202020204" pitchFamily="34" charset="0"/>
            </a:endParaRPr>
          </a:p>
          <a:p>
            <a:pPr>
              <a:lnSpc>
                <a:spcPts val="3000"/>
              </a:lnSpc>
            </a:pPr>
            <a:r>
              <a:rPr lang="nl-NL" altLang="nl-NL" sz="1900" dirty="0">
                <a:latin typeface="+mj-lt"/>
                <a:cs typeface="Arial" panose="020B0604020202020204" pitchFamily="34" charset="0"/>
              </a:rPr>
              <a:t>Binnenvaart</a:t>
            </a:r>
            <a:endParaRPr lang="nl-NL" sz="1900" dirty="0">
              <a:latin typeface="+mj-lt"/>
            </a:endParaRPr>
          </a:p>
        </p:txBody>
      </p:sp>
      <p:sp>
        <p:nvSpPr>
          <p:cNvPr id="7" name="Rectangle 2"/>
          <p:cNvSpPr>
            <a:spLocks noGrp="1" noChangeArrowheads="1"/>
          </p:cNvSpPr>
          <p:nvPr>
            <p:ph type="title"/>
          </p:nvPr>
        </p:nvSpPr>
        <p:spPr>
          <a:xfrm>
            <a:off x="457200" y="1048719"/>
            <a:ext cx="8229600" cy="1143000"/>
          </a:xfrm>
        </p:spPr>
        <p:txBody>
          <a:bodyPr>
            <a:noAutofit/>
          </a:bodyPr>
          <a:lstStyle/>
          <a:p>
            <a:pPr>
              <a:lnSpc>
                <a:spcPts val="4000"/>
              </a:lnSpc>
            </a:pPr>
            <a:r>
              <a:rPr lang="nl-NL" altLang="nl-NL" sz="3200" dirty="0">
                <a:latin typeface="Arial" panose="020B0604020202020204" pitchFamily="34" charset="0"/>
                <a:cs typeface="Arial" panose="020B0604020202020204" pitchFamily="34" charset="0"/>
              </a:rPr>
              <a:t>Niet succesvolle crisiskartels </a:t>
            </a:r>
          </a:p>
        </p:txBody>
      </p:sp>
      <p:sp>
        <p:nvSpPr>
          <p:cNvPr id="4" name="Tijdelijke aanduiding voor dianummer 3"/>
          <p:cNvSpPr>
            <a:spLocks noGrp="1"/>
          </p:cNvSpPr>
          <p:nvPr>
            <p:ph type="sldNum" sz="quarter" idx="12"/>
          </p:nvPr>
        </p:nvSpPr>
        <p:spPr/>
        <p:txBody>
          <a:bodyPr/>
          <a:lstStyle/>
          <a:p>
            <a:fld id="{E45BB751-80D0-6247-BA02-60582747485A}" type="slidenum">
              <a:rPr lang="nl-NL" noProof="0" smtClean="0"/>
              <a:pPr/>
              <a:t>18</a:t>
            </a:fld>
            <a:endParaRPr lang="nl-NL" noProof="0" dirty="0"/>
          </a:p>
        </p:txBody>
      </p:sp>
      <p:pic>
        <p:nvPicPr>
          <p:cNvPr id="5" name="Afbeelding 4">
            <a:extLst>
              <a:ext uri="{FF2B5EF4-FFF2-40B4-BE49-F238E27FC236}">
                <a16:creationId xmlns:a16="http://schemas.microsoft.com/office/drawing/2014/main" id="{94460223-1386-4928-9A80-8895A2A17913}"/>
              </a:ext>
            </a:extLst>
          </p:cNvPr>
          <p:cNvPicPr>
            <a:picLocks noChangeAspect="1"/>
          </p:cNvPicPr>
          <p:nvPr/>
        </p:nvPicPr>
        <p:blipFill rotWithShape="1">
          <a:blip r:embed="rId3"/>
          <a:srcRect l="3353" b="9731"/>
          <a:stretch/>
        </p:blipFill>
        <p:spPr>
          <a:xfrm>
            <a:off x="4155018" y="4089400"/>
            <a:ext cx="3066314" cy="1911695"/>
          </a:xfrm>
          <a:prstGeom prst="rect">
            <a:avLst/>
          </a:prstGeom>
        </p:spPr>
      </p:pic>
      <p:pic>
        <p:nvPicPr>
          <p:cNvPr id="9" name="Afbeelding 8">
            <a:extLst>
              <a:ext uri="{FF2B5EF4-FFF2-40B4-BE49-F238E27FC236}">
                <a16:creationId xmlns:a16="http://schemas.microsoft.com/office/drawing/2014/main" id="{27F22917-B074-4290-BCC0-C56143C20951}"/>
              </a:ext>
            </a:extLst>
          </p:cNvPr>
          <p:cNvPicPr>
            <a:picLocks noChangeAspect="1"/>
          </p:cNvPicPr>
          <p:nvPr/>
        </p:nvPicPr>
        <p:blipFill rotWithShape="1">
          <a:blip r:embed="rId4"/>
          <a:srcRect l="4595" t="11781" b="8363"/>
          <a:stretch/>
        </p:blipFill>
        <p:spPr>
          <a:xfrm>
            <a:off x="4155018" y="2191719"/>
            <a:ext cx="3066314" cy="1443659"/>
          </a:xfrm>
          <a:prstGeom prst="rect">
            <a:avLst/>
          </a:prstGeom>
        </p:spPr>
      </p:pic>
    </p:spTree>
    <p:extLst>
      <p:ext uri="{BB962C8B-B14F-4D97-AF65-F5344CB8AC3E}">
        <p14:creationId xmlns:p14="http://schemas.microsoft.com/office/powerpoint/2010/main" val="15056180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57200" y="2269704"/>
            <a:ext cx="4559300" cy="4505669"/>
          </a:xfrm>
        </p:spPr>
        <p:txBody>
          <a:bodyPr>
            <a:normAutofit fontScale="92500" lnSpcReduction="20000"/>
          </a:bodyPr>
          <a:lstStyle/>
          <a:p>
            <a:pPr>
              <a:lnSpc>
                <a:spcPct val="110000"/>
              </a:lnSpc>
            </a:pPr>
            <a:r>
              <a:rPr lang="nl-NL" sz="2000" dirty="0"/>
              <a:t>Bedrijfs- en brancheverenigingen spelen een belangrijke rol bij advisering over en vorming van crisiskartels </a:t>
            </a:r>
          </a:p>
          <a:p>
            <a:pPr>
              <a:lnSpc>
                <a:spcPct val="110000"/>
              </a:lnSpc>
            </a:pPr>
            <a:endParaRPr lang="nl-NL" sz="2000" dirty="0"/>
          </a:p>
          <a:p>
            <a:pPr>
              <a:lnSpc>
                <a:spcPct val="110000"/>
              </a:lnSpc>
            </a:pPr>
            <a:r>
              <a:rPr lang="nl-NL" sz="2000" dirty="0"/>
              <a:t>Wees waakzaam. Niet bij voorbaat afspreken of adviseren om productie terug te schroeven, kortingen af te spreken etc.</a:t>
            </a:r>
          </a:p>
          <a:p>
            <a:pPr>
              <a:lnSpc>
                <a:spcPct val="110000"/>
              </a:lnSpc>
            </a:pPr>
            <a:endParaRPr lang="nl-NL" sz="2000" dirty="0"/>
          </a:p>
          <a:p>
            <a:pPr>
              <a:lnSpc>
                <a:spcPct val="110000"/>
              </a:lnSpc>
            </a:pPr>
            <a:r>
              <a:rPr lang="nl-NL" sz="2000" dirty="0"/>
              <a:t>Voor bedrijven blijft belangrijk om mededingingsrecht in acht te nemen: </a:t>
            </a:r>
          </a:p>
          <a:p>
            <a:pPr lvl="1">
              <a:lnSpc>
                <a:spcPct val="110000"/>
              </a:lnSpc>
            </a:pPr>
            <a:r>
              <a:rPr lang="nl-NL" sz="1800" dirty="0"/>
              <a:t>Maak geen onnodige afspraken </a:t>
            </a:r>
          </a:p>
          <a:p>
            <a:pPr lvl="1">
              <a:lnSpc>
                <a:spcPct val="110000"/>
              </a:lnSpc>
            </a:pPr>
            <a:r>
              <a:rPr lang="nl-NL" sz="1800" dirty="0"/>
              <a:t>Wissel geen onnodige gevoelige informatie uit</a:t>
            </a:r>
          </a:p>
          <a:p>
            <a:pPr lvl="1">
              <a:lnSpc>
                <a:spcPct val="110000"/>
              </a:lnSpc>
            </a:pPr>
            <a:r>
              <a:rPr lang="nl-NL" sz="1800" dirty="0"/>
              <a:t>Maak geen misbruik van de situatie</a:t>
            </a:r>
          </a:p>
          <a:p>
            <a:pPr>
              <a:lnSpc>
                <a:spcPct val="120000"/>
              </a:lnSpc>
            </a:pPr>
            <a:endParaRPr lang="nl-NL" sz="1800" dirty="0"/>
          </a:p>
          <a:p>
            <a:pPr>
              <a:lnSpc>
                <a:spcPct val="120000"/>
              </a:lnSpc>
            </a:pPr>
            <a:endParaRPr lang="nl-NL" altLang="nl-NL" sz="1800" dirty="0">
              <a:latin typeface="Arial" panose="020B0604020202020204" pitchFamily="34" charset="0"/>
              <a:cs typeface="Arial" panose="020B0604020202020204" pitchFamily="34" charset="0"/>
            </a:endParaRPr>
          </a:p>
          <a:p>
            <a:pPr>
              <a:lnSpc>
                <a:spcPct val="120000"/>
              </a:lnSpc>
            </a:pPr>
            <a:endParaRPr lang="nl-NL" altLang="nl-NL" sz="1800" dirty="0">
              <a:latin typeface="Arial" panose="020B0604020202020204" pitchFamily="34" charset="0"/>
              <a:cs typeface="Arial" panose="020B0604020202020204" pitchFamily="34" charset="0"/>
            </a:endParaRPr>
          </a:p>
          <a:p>
            <a:pPr>
              <a:lnSpc>
                <a:spcPct val="120000"/>
              </a:lnSpc>
            </a:pPr>
            <a:endParaRPr lang="nl-NL" sz="1600" dirty="0">
              <a:latin typeface="Arial" panose="020B0604020202020204" pitchFamily="34" charset="0"/>
              <a:cs typeface="Arial" panose="020B0604020202020204" pitchFamily="34" charset="0"/>
            </a:endParaRPr>
          </a:p>
          <a:p>
            <a:pPr marL="271462" lvl="1" indent="0">
              <a:lnSpc>
                <a:spcPts val="3000"/>
              </a:lnSpc>
              <a:buNone/>
            </a:pPr>
            <a:endParaRPr lang="nl-NL" sz="1600" dirty="0"/>
          </a:p>
        </p:txBody>
      </p:sp>
      <p:sp>
        <p:nvSpPr>
          <p:cNvPr id="5" name="Rectangle 2"/>
          <p:cNvSpPr>
            <a:spLocks noGrp="1" noChangeArrowheads="1"/>
          </p:cNvSpPr>
          <p:nvPr>
            <p:ph type="title"/>
          </p:nvPr>
        </p:nvSpPr>
        <p:spPr>
          <a:xfrm>
            <a:off x="457200" y="1060444"/>
            <a:ext cx="8229600" cy="1143000"/>
          </a:xfrm>
        </p:spPr>
        <p:txBody>
          <a:bodyPr>
            <a:normAutofit/>
          </a:bodyPr>
          <a:lstStyle/>
          <a:p>
            <a:pPr>
              <a:lnSpc>
                <a:spcPts val="4000"/>
              </a:lnSpc>
            </a:pPr>
            <a:r>
              <a:rPr lang="nl-NL" altLang="nl-NL" sz="3200" dirty="0">
                <a:latin typeface="Arial" panose="020B0604020202020204" pitchFamily="34" charset="0"/>
                <a:cs typeface="Arial" panose="020B0604020202020204" pitchFamily="34" charset="0"/>
              </a:rPr>
              <a:t>Tips</a:t>
            </a:r>
          </a:p>
        </p:txBody>
      </p:sp>
      <p:sp>
        <p:nvSpPr>
          <p:cNvPr id="4" name="Tijdelijke aanduiding voor dianummer 3"/>
          <p:cNvSpPr>
            <a:spLocks noGrp="1"/>
          </p:cNvSpPr>
          <p:nvPr>
            <p:ph type="sldNum" sz="quarter" idx="12"/>
          </p:nvPr>
        </p:nvSpPr>
        <p:spPr/>
        <p:txBody>
          <a:bodyPr/>
          <a:lstStyle/>
          <a:p>
            <a:fld id="{E45BB751-80D0-6247-BA02-60582747485A}" type="slidenum">
              <a:rPr lang="nl-NL" noProof="0" smtClean="0"/>
              <a:pPr/>
              <a:t>19</a:t>
            </a:fld>
            <a:endParaRPr lang="nl-NL" noProof="0" dirty="0"/>
          </a:p>
        </p:txBody>
      </p:sp>
      <p:pic>
        <p:nvPicPr>
          <p:cNvPr id="2" name="Afbeelding 1">
            <a:extLst>
              <a:ext uri="{FF2B5EF4-FFF2-40B4-BE49-F238E27FC236}">
                <a16:creationId xmlns:a16="http://schemas.microsoft.com/office/drawing/2014/main" id="{581732B1-7AC3-48B1-897D-4C0F41883006}"/>
              </a:ext>
            </a:extLst>
          </p:cNvPr>
          <p:cNvPicPr>
            <a:picLocks noChangeAspect="1"/>
          </p:cNvPicPr>
          <p:nvPr/>
        </p:nvPicPr>
        <p:blipFill rotWithShape="1">
          <a:blip r:embed="rId3"/>
          <a:srcRect l="9459" r="18662"/>
          <a:stretch/>
        </p:blipFill>
        <p:spPr>
          <a:xfrm>
            <a:off x="5270500" y="2347771"/>
            <a:ext cx="3162300" cy="3864252"/>
          </a:xfrm>
          <a:prstGeom prst="rect">
            <a:avLst/>
          </a:prstGeom>
        </p:spPr>
      </p:pic>
    </p:spTree>
    <p:extLst>
      <p:ext uri="{BB962C8B-B14F-4D97-AF65-F5344CB8AC3E}">
        <p14:creationId xmlns:p14="http://schemas.microsoft.com/office/powerpoint/2010/main" val="34116581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47675" y="999885"/>
            <a:ext cx="8229600" cy="1079500"/>
          </a:xfrm>
        </p:spPr>
        <p:txBody>
          <a:bodyPr>
            <a:normAutofit/>
          </a:bodyPr>
          <a:lstStyle/>
          <a:p>
            <a:pPr algn="ctr"/>
            <a:r>
              <a:rPr lang="nl-NL" altLang="nl-NL" sz="3200" dirty="0">
                <a:latin typeface="Arial" panose="020B0604020202020204" pitchFamily="34" charset="0"/>
                <a:cs typeface="Arial" panose="020B0604020202020204" pitchFamily="34" charset="0"/>
              </a:rPr>
              <a:t>Vragen?</a:t>
            </a:r>
          </a:p>
        </p:txBody>
      </p:sp>
      <p:sp>
        <p:nvSpPr>
          <p:cNvPr id="48131" name="Rectangle 3"/>
          <p:cNvSpPr>
            <a:spLocks noGrp="1" noChangeArrowheads="1"/>
          </p:cNvSpPr>
          <p:nvPr>
            <p:ph type="body" idx="1"/>
          </p:nvPr>
        </p:nvSpPr>
        <p:spPr>
          <a:xfrm>
            <a:off x="485774" y="1802712"/>
            <a:ext cx="8124825" cy="1845363"/>
          </a:xfrm>
        </p:spPr>
        <p:txBody>
          <a:bodyPr>
            <a:normAutofit/>
          </a:bodyPr>
          <a:lstStyle/>
          <a:p>
            <a:pPr marL="0" indent="0" algn="ctr">
              <a:buNone/>
            </a:pPr>
            <a:endParaRPr lang="nl-NL" altLang="nl-NL" sz="1800" dirty="0">
              <a:latin typeface="Arial" panose="020B0604020202020204" pitchFamily="34" charset="0"/>
              <a:cs typeface="Arial" panose="020B0604020202020204" pitchFamily="34" charset="0"/>
            </a:endParaRPr>
          </a:p>
          <a:p>
            <a:pPr marL="0" indent="0" algn="ctr">
              <a:buNone/>
            </a:pPr>
            <a:r>
              <a:rPr lang="nl-NL" altLang="nl-NL" sz="1800" dirty="0">
                <a:latin typeface="Arial" panose="020B0604020202020204" pitchFamily="34" charset="0"/>
                <a:cs typeface="Arial" panose="020B0604020202020204" pitchFamily="34" charset="0"/>
              </a:rPr>
              <a:t>Email: martijn.vandehel@maverick-law.com</a:t>
            </a:r>
            <a:br>
              <a:rPr lang="nl-NL" altLang="nl-NL" sz="1800" dirty="0">
                <a:latin typeface="Arial" panose="020B0604020202020204" pitchFamily="34" charset="0"/>
                <a:cs typeface="Arial" panose="020B0604020202020204" pitchFamily="34" charset="0"/>
              </a:rPr>
            </a:br>
            <a:br>
              <a:rPr lang="nl-NL" altLang="nl-NL" sz="1800" dirty="0">
                <a:latin typeface="Arial" panose="020B0604020202020204" pitchFamily="34" charset="0"/>
                <a:cs typeface="Arial" panose="020B0604020202020204" pitchFamily="34" charset="0"/>
              </a:rPr>
            </a:br>
            <a:r>
              <a:rPr lang="nl-NL" altLang="nl-NL" sz="1800" dirty="0">
                <a:latin typeface="Arial" panose="020B0604020202020204" pitchFamily="34" charset="0"/>
                <a:cs typeface="Arial" panose="020B0604020202020204" pitchFamily="34" charset="0"/>
              </a:rPr>
              <a:t>Tel: </a:t>
            </a:r>
            <a:r>
              <a:rPr lang="nl-NL" altLang="nl-NL" sz="1800" dirty="0">
                <a:solidFill>
                  <a:prstClr val="black"/>
                </a:solidFill>
                <a:latin typeface="Arial" panose="020B0604020202020204" pitchFamily="34" charset="0"/>
                <a:cs typeface="Arial" panose="020B0604020202020204" pitchFamily="34" charset="0"/>
              </a:rPr>
              <a:t>06 21 210 853</a:t>
            </a:r>
            <a:endParaRPr lang="nl-NL" altLang="nl-NL" dirty="0"/>
          </a:p>
        </p:txBody>
      </p:sp>
      <p:sp>
        <p:nvSpPr>
          <p:cNvPr id="5" name="Tekstvak 4"/>
          <p:cNvSpPr txBox="1"/>
          <p:nvPr/>
        </p:nvSpPr>
        <p:spPr>
          <a:xfrm>
            <a:off x="2157412" y="5232317"/>
            <a:ext cx="4829175" cy="923330"/>
          </a:xfrm>
          <a:prstGeom prst="rect">
            <a:avLst/>
          </a:prstGeom>
          <a:noFill/>
        </p:spPr>
        <p:txBody>
          <a:bodyPr wrap="square" rtlCol="0">
            <a:spAutoFit/>
          </a:bodyPr>
          <a:lstStyle/>
          <a:p>
            <a:pPr algn="ctr"/>
            <a:r>
              <a:rPr lang="nl-NL" altLang="nl-NL" dirty="0">
                <a:solidFill>
                  <a:srgbClr val="C22026"/>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www.maverick-law.com</a:t>
            </a:r>
            <a:endParaRPr lang="nl-NL" altLang="nl-NL" dirty="0">
              <a:solidFill>
                <a:srgbClr val="C22026"/>
              </a:solidFill>
              <a:latin typeface="Arial" panose="020B0604020202020204" pitchFamily="34" charset="0"/>
              <a:cs typeface="Arial" panose="020B0604020202020204" pitchFamily="34" charset="0"/>
            </a:endParaRPr>
          </a:p>
          <a:p>
            <a:br>
              <a:rPr lang="nl-NL" altLang="nl-NL" u="sng" dirty="0">
                <a:latin typeface="Arial" panose="020B0604020202020204" pitchFamily="34" charset="0"/>
                <a:cs typeface="Arial" panose="020B0604020202020204" pitchFamily="34" charset="0"/>
              </a:rPr>
            </a:br>
            <a:r>
              <a:rPr lang="nl-NL" altLang="nl-NL" dirty="0">
                <a:latin typeface="Arial" panose="020B0604020202020204" pitchFamily="34" charset="0"/>
                <a:cs typeface="Arial" panose="020B0604020202020204" pitchFamily="34" charset="0"/>
              </a:rPr>
              <a:t>  </a:t>
            </a:r>
            <a:endParaRPr lang="nl-NL" dirty="0"/>
          </a:p>
        </p:txBody>
      </p:sp>
      <p:sp>
        <p:nvSpPr>
          <p:cNvPr id="2" name="Tijdelijke aanduiding voor dianummer 1"/>
          <p:cNvSpPr>
            <a:spLocks noGrp="1"/>
          </p:cNvSpPr>
          <p:nvPr>
            <p:ph type="sldNum" sz="quarter" idx="12"/>
          </p:nvPr>
        </p:nvSpPr>
        <p:spPr/>
        <p:txBody>
          <a:bodyPr/>
          <a:lstStyle/>
          <a:p>
            <a:fld id="{E45BB751-80D0-6247-BA02-60582747485A}" type="slidenum">
              <a:rPr lang="nl-NL" noProof="0" smtClean="0"/>
              <a:pPr/>
              <a:t>20</a:t>
            </a:fld>
            <a:endParaRPr lang="nl-NL" noProof="0" dirty="0"/>
          </a:p>
        </p:txBody>
      </p:sp>
      <p:pic>
        <p:nvPicPr>
          <p:cNvPr id="1026" name="Picture 2">
            <a:extLst>
              <a:ext uri="{FF2B5EF4-FFF2-40B4-BE49-F238E27FC236}">
                <a16:creationId xmlns:a16="http://schemas.microsoft.com/office/drawing/2014/main" id="{5B3274FB-8B74-4E1F-938C-4DCF1F519C0C}"/>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3595686" y="3214687"/>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Image result for linkedin">
            <a:hlinkClick r:id="rId6"/>
            <a:extLst>
              <a:ext uri="{FF2B5EF4-FFF2-40B4-BE49-F238E27FC236}">
                <a16:creationId xmlns:a16="http://schemas.microsoft.com/office/drawing/2014/main" id="{2E191672-533D-41C6-A52B-485B3270B7C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6370" t="23811" r="19633" b="20841"/>
          <a:stretch/>
        </p:blipFill>
        <p:spPr bwMode="auto">
          <a:xfrm>
            <a:off x="4725101" y="5765372"/>
            <a:ext cx="490625" cy="50290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Image result for twitter">
            <a:hlinkClick r:id="rId8"/>
            <a:extLst>
              <a:ext uri="{FF2B5EF4-FFF2-40B4-BE49-F238E27FC236}">
                <a16:creationId xmlns:a16="http://schemas.microsoft.com/office/drawing/2014/main" id="{654743AE-6F5E-460A-A5F1-9C87ED0C937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28276" y="5765373"/>
            <a:ext cx="490625" cy="490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965816"/>
      </p:ext>
    </p:extLst>
  </p:cSld>
  <p:clrMapOvr>
    <a:masterClrMapping/>
  </p:clrMapOvr>
</p:sld>
</file>

<file path=ppt/theme/theme1.xml><?xml version="1.0" encoding="utf-8"?>
<a:theme xmlns:a="http://schemas.openxmlformats.org/drawingml/2006/main" name="Standaard Powerpoint">
  <a:themeElements>
    <a:clrScheme name="Custom 1">
      <a:dk1>
        <a:sysClr val="windowText" lastClr="000000"/>
      </a:dk1>
      <a:lt1>
        <a:sysClr val="window" lastClr="FFFFFF"/>
      </a:lt1>
      <a:dk2>
        <a:srgbClr val="1F497D"/>
      </a:dk2>
      <a:lt2>
        <a:srgbClr val="EEECE1"/>
      </a:lt2>
      <a:accent1>
        <a:srgbClr val="C22026"/>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averick lettertyp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Powerpoint standaard NL</Template>
  <TotalTime>4307</TotalTime>
  <Words>1003</Words>
  <Application>Microsoft Office PowerPoint</Application>
  <PresentationFormat>Diavoorstelling (4:3)</PresentationFormat>
  <Paragraphs>219</Paragraphs>
  <Slides>20</Slides>
  <Notes>20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20</vt:i4>
      </vt:variant>
    </vt:vector>
  </HeadingPairs>
  <TitlesOfParts>
    <vt:vector size="24" baseType="lpstr">
      <vt:lpstr>Arial</vt:lpstr>
      <vt:lpstr>Calibri</vt:lpstr>
      <vt:lpstr>Wingdings</vt:lpstr>
      <vt:lpstr>Standaard Powerpoint</vt:lpstr>
      <vt:lpstr>Mededinging tijdens COVID-19 </vt:lpstr>
      <vt:lpstr>PowerPoint-presentatie</vt:lpstr>
      <vt:lpstr>Basis mededingingsrecht</vt:lpstr>
      <vt:lpstr>“Versoepeling” door COVID-19  </vt:lpstr>
      <vt:lpstr>“Versoepeling” toezicht ACM</vt:lpstr>
      <vt:lpstr>Voorbeeld: zorgverzekeraars </vt:lpstr>
      <vt:lpstr>Voorbeeld: Roche</vt:lpstr>
      <vt:lpstr>“Versoepeling” toezicht buitenland</vt:lpstr>
      <vt:lpstr>PowerPoint-presentatie</vt:lpstr>
      <vt:lpstr>Staatssteun</vt:lpstr>
      <vt:lpstr>Tijdelijke Kaderregeling </vt:lpstr>
      <vt:lpstr>Overheidsinterventies </vt:lpstr>
      <vt:lpstr>Crisiskartels</vt:lpstr>
      <vt:lpstr>Crisiskartels - schade</vt:lpstr>
      <vt:lpstr>Crisiskartels - schade mededinging</vt:lpstr>
      <vt:lpstr>Vrijstelling crisiskartels</vt:lpstr>
      <vt:lpstr>Voorbeeld: Varkensslachterijen</vt:lpstr>
      <vt:lpstr>Niet succesvolle crisiskartels </vt:lpstr>
      <vt:lpstr>Tips</vt:lpstr>
      <vt:lpstr>Vragen?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 mededingingsrecht VGT</dc:title>
  <dc:creator>Reshmi Rampersad | Maverick Advocaten</dc:creator>
  <cp:lastModifiedBy>paralegal | Maverick Advocaten</cp:lastModifiedBy>
  <cp:revision>265</cp:revision>
  <cp:lastPrinted>2020-04-23T10:18:46Z</cp:lastPrinted>
  <dcterms:created xsi:type="dcterms:W3CDTF">2019-10-09T16:18:06Z</dcterms:created>
  <dcterms:modified xsi:type="dcterms:W3CDTF">2020-05-04T15:11:12Z</dcterms:modified>
</cp:coreProperties>
</file>